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5"/>
  </p:notesMasterIdLst>
  <p:sldIdLst>
    <p:sldId id="256" r:id="rId34"/>
    <p:sldId id="257" r:id="rId35"/>
    <p:sldId id="258" r:id="rId36"/>
    <p:sldId id="259" r:id="rId37"/>
    <p:sldId id="260" r:id="rId38"/>
    <p:sldId id="261" r:id="rId39"/>
    <p:sldId id="262" r:id="rId40"/>
    <p:sldId id="263" r:id="rId41"/>
    <p:sldId id="264" r:id="rId42"/>
    <p:sldId id="265" r:id="rId43"/>
    <p:sldId id="266"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45" Target="notesMasters/notesMaster1.xml" Type="http://schemas.openxmlformats.org/officeDocument/2006/relationships/notesMaster"/><Relationship Id="rId46" Target="theme/theme2.xml" Type="http://schemas.openxmlformats.org/officeDocument/2006/relationships/theme"/><Relationship Id="rId47" Target="notesSlides/notesSlide1.xml" Type="http://schemas.openxmlformats.org/officeDocument/2006/relationships/notesSlide"/><Relationship Id="rId48" Target="notesSlides/notesSlide2.xml" Type="http://schemas.openxmlformats.org/officeDocument/2006/relationships/notesSlide"/><Relationship Id="rId49" Target="notesSlides/notesSlide3.xml" Type="http://schemas.openxmlformats.org/officeDocument/2006/relationships/notesSlide"/><Relationship Id="rId5" Target="tableStyles.xml" Type="http://schemas.openxmlformats.org/officeDocument/2006/relationships/tableStyles"/><Relationship Id="rId50" Target="notesSlides/notesSlide4.xml" Type="http://schemas.openxmlformats.org/officeDocument/2006/relationships/notesSlide"/><Relationship Id="rId51" Target="notesSlides/notesSlide5.xml" Type="http://schemas.openxmlformats.org/officeDocument/2006/relationships/notesSlide"/><Relationship Id="rId52" Target="notesSlides/notesSlide6.xml" Type="http://schemas.openxmlformats.org/officeDocument/2006/relationships/notesSlide"/><Relationship Id="rId53" Target="notesSlides/notesSlide7.xml" Type="http://schemas.openxmlformats.org/officeDocument/2006/relationships/notesSlide"/><Relationship Id="rId54" Target="notesSlides/notesSlide8.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2770384">
            <a:off x="-2174048" y="-1707813"/>
            <a:ext cx="7141516" cy="10689084"/>
            <a:chOff x="0" y="0"/>
            <a:chExt cx="9522022" cy="14252112"/>
          </a:xfrm>
        </p:grpSpPr>
        <p:sp>
          <p:nvSpPr>
            <p:cNvPr name="Freeform 10" id="10"/>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grpSp>
        <p:nvGrpSpPr>
          <p:cNvPr name="Group 11" id="11"/>
          <p:cNvGrpSpPr/>
          <p:nvPr/>
        </p:nvGrpSpPr>
        <p:grpSpPr>
          <a:xfrm rot="3222798">
            <a:off x="-2787434" y="-508379"/>
            <a:ext cx="9730298" cy="10086678"/>
            <a:chOff x="0" y="0"/>
            <a:chExt cx="12973730" cy="13448904"/>
          </a:xfrm>
        </p:grpSpPr>
        <p:sp>
          <p:nvSpPr>
            <p:cNvPr name="Freeform 12" id="12"/>
            <p:cNvSpPr/>
            <p:nvPr/>
          </p:nvSpPr>
          <p:spPr>
            <a:xfrm flipH="false" flipV="false" rot="0">
              <a:off x="0" y="0"/>
              <a:ext cx="12973813" cy="13448919"/>
            </a:xfrm>
            <a:custGeom>
              <a:avLst/>
              <a:gdLst/>
              <a:ahLst/>
              <a:cxnLst/>
              <a:rect r="r" b="b" t="t" l="l"/>
              <a:pathLst>
                <a:path h="13448919" w="12973813">
                  <a:moveTo>
                    <a:pt x="0" y="5375910"/>
                  </a:moveTo>
                  <a:lnTo>
                    <a:pt x="3947033" y="0"/>
                  </a:lnTo>
                  <a:lnTo>
                    <a:pt x="11906504" y="0"/>
                  </a:lnTo>
                  <a:cubicBezTo>
                    <a:pt x="12495911" y="0"/>
                    <a:pt x="12973813" y="477774"/>
                    <a:pt x="12973813" y="1067308"/>
                  </a:cubicBezTo>
                  <a:lnTo>
                    <a:pt x="12973813" y="10754487"/>
                  </a:lnTo>
                  <a:lnTo>
                    <a:pt x="10995406" y="13448919"/>
                  </a:lnTo>
                  <a:close/>
                </a:path>
              </a:pathLst>
            </a:custGeom>
            <a:solidFill>
              <a:srgbClr val="06AB9A">
                <a:alpha val="63529"/>
              </a:srgbClr>
            </a:solidFill>
          </p:spPr>
        </p:sp>
      </p:grpSp>
      <p:grpSp>
        <p:nvGrpSpPr>
          <p:cNvPr name="Group 13" id="13"/>
          <p:cNvGrpSpPr/>
          <p:nvPr/>
        </p:nvGrpSpPr>
        <p:grpSpPr>
          <a:xfrm rot="3600000">
            <a:off x="-3539881" y="986106"/>
            <a:ext cx="12278422" cy="9163531"/>
            <a:chOff x="0" y="0"/>
            <a:chExt cx="16371230" cy="12218042"/>
          </a:xfrm>
        </p:grpSpPr>
        <p:sp>
          <p:nvSpPr>
            <p:cNvPr name="Freeform 14" id="14"/>
            <p:cNvSpPr/>
            <p:nvPr/>
          </p:nvSpPr>
          <p:spPr>
            <a:xfrm flipH="false" flipV="false" rot="0">
              <a:off x="0" y="0"/>
              <a:ext cx="16371190" cy="12218035"/>
            </a:xfrm>
            <a:custGeom>
              <a:avLst/>
              <a:gdLst/>
              <a:ahLst/>
              <a:cxnLst/>
              <a:rect r="r" b="b" t="t" l="l"/>
              <a:pathLst>
                <a:path h="12218035" w="16371190">
                  <a:moveTo>
                    <a:pt x="0" y="5390515"/>
                  </a:moveTo>
                  <a:lnTo>
                    <a:pt x="3140583" y="0"/>
                  </a:lnTo>
                  <a:lnTo>
                    <a:pt x="15293087" y="0"/>
                  </a:lnTo>
                  <a:cubicBezTo>
                    <a:pt x="15888463" y="0"/>
                    <a:pt x="16371190" y="478282"/>
                    <a:pt x="16371190" y="1068324"/>
                  </a:cubicBezTo>
                  <a:lnTo>
                    <a:pt x="16371190" y="4601591"/>
                  </a:lnTo>
                  <a:lnTo>
                    <a:pt x="11933682" y="12218035"/>
                  </a:lnTo>
                  <a:close/>
                </a:path>
              </a:pathLst>
            </a:custGeom>
            <a:solidFill>
              <a:srgbClr val="06AB9A">
                <a:alpha val="91373"/>
              </a:srgbClr>
            </a:solidFill>
          </p:spPr>
        </p:sp>
      </p:grpSp>
      <p:sp>
        <p:nvSpPr>
          <p:cNvPr name="Freeform 15" id="15"/>
          <p:cNvSpPr/>
          <p:nvPr/>
        </p:nvSpPr>
        <p:spPr>
          <a:xfrm flipH="false" flipV="false" rot="0">
            <a:off x="10646195" y="5369608"/>
            <a:ext cx="4328219" cy="2913224"/>
          </a:xfrm>
          <a:custGeom>
            <a:avLst/>
            <a:gdLst/>
            <a:ahLst/>
            <a:cxnLst/>
            <a:rect r="r" b="b" t="t" l="l"/>
            <a:pathLst>
              <a:path h="2913224" w="4328219">
                <a:moveTo>
                  <a:pt x="0" y="0"/>
                </a:moveTo>
                <a:lnTo>
                  <a:pt x="4328219" y="0"/>
                </a:lnTo>
                <a:lnTo>
                  <a:pt x="4328219" y="2913224"/>
                </a:lnTo>
                <a:lnTo>
                  <a:pt x="0" y="2913224"/>
                </a:lnTo>
                <a:lnTo>
                  <a:pt x="0" y="0"/>
                </a:lnTo>
                <a:close/>
              </a:path>
            </a:pathLst>
          </a:custGeom>
          <a:blipFill>
            <a:blip r:embed="rId4"/>
            <a:stretch>
              <a:fillRect l="0" t="0" r="0" b="0"/>
            </a:stretch>
          </a:blipFill>
        </p:spPr>
      </p:sp>
      <p:sp>
        <p:nvSpPr>
          <p:cNvPr name="Freeform 16" id="16"/>
          <p:cNvSpPr/>
          <p:nvPr/>
        </p:nvSpPr>
        <p:spPr>
          <a:xfrm flipH="false" flipV="false" rot="0">
            <a:off x="14703240" y="2004168"/>
            <a:ext cx="2779292" cy="3365439"/>
          </a:xfrm>
          <a:custGeom>
            <a:avLst/>
            <a:gdLst/>
            <a:ahLst/>
            <a:cxnLst/>
            <a:rect r="r" b="b" t="t" l="l"/>
            <a:pathLst>
              <a:path h="3365439" w="2779292">
                <a:moveTo>
                  <a:pt x="0" y="0"/>
                </a:moveTo>
                <a:lnTo>
                  <a:pt x="2779292" y="0"/>
                </a:lnTo>
                <a:lnTo>
                  <a:pt x="2779292" y="3365440"/>
                </a:lnTo>
                <a:lnTo>
                  <a:pt x="0" y="3365440"/>
                </a:lnTo>
                <a:lnTo>
                  <a:pt x="0" y="0"/>
                </a:lnTo>
                <a:close/>
              </a:path>
            </a:pathLst>
          </a:custGeom>
          <a:blipFill>
            <a:blip r:embed="rId5"/>
            <a:stretch>
              <a:fillRect l="0" t="0" r="0" b="0"/>
            </a:stretch>
          </a:blipFill>
        </p:spPr>
      </p:sp>
      <p:sp>
        <p:nvSpPr>
          <p:cNvPr name="Freeform 17" id="17"/>
          <p:cNvSpPr/>
          <p:nvPr/>
        </p:nvSpPr>
        <p:spPr>
          <a:xfrm flipH="false" flipV="false" rot="0">
            <a:off x="9144000" y="2219451"/>
            <a:ext cx="4031238" cy="2213492"/>
          </a:xfrm>
          <a:custGeom>
            <a:avLst/>
            <a:gdLst/>
            <a:ahLst/>
            <a:cxnLst/>
            <a:rect r="r" b="b" t="t" l="l"/>
            <a:pathLst>
              <a:path h="2213492" w="4031238">
                <a:moveTo>
                  <a:pt x="0" y="0"/>
                </a:moveTo>
                <a:lnTo>
                  <a:pt x="4031238" y="0"/>
                </a:lnTo>
                <a:lnTo>
                  <a:pt x="4031238" y="2213492"/>
                </a:lnTo>
                <a:lnTo>
                  <a:pt x="0" y="2213492"/>
                </a:lnTo>
                <a:lnTo>
                  <a:pt x="0" y="0"/>
                </a:lnTo>
                <a:close/>
              </a:path>
            </a:pathLst>
          </a:custGeom>
          <a:blipFill>
            <a:blip r:embed="rId6"/>
            <a:stretch>
              <a:fillRect l="0" t="0" r="0" b="0"/>
            </a:stretch>
          </a:blipFill>
        </p:spPr>
      </p:sp>
      <p:sp>
        <p:nvSpPr>
          <p:cNvPr name="TextBox 18" id="18"/>
          <p:cNvSpPr txBox="true"/>
          <p:nvPr/>
        </p:nvSpPr>
        <p:spPr>
          <a:xfrm rot="0">
            <a:off x="837232" y="3500438"/>
            <a:ext cx="6887904" cy="3286125"/>
          </a:xfrm>
          <a:prstGeom prst="rect">
            <a:avLst/>
          </a:prstGeom>
        </p:spPr>
        <p:txBody>
          <a:bodyPr anchor="t" rtlCol="false" tIns="0" lIns="0" bIns="0" rIns="0">
            <a:spAutoFit/>
          </a:bodyPr>
          <a:lstStyle/>
          <a:p>
            <a:pPr algn="l">
              <a:lnSpc>
                <a:spcPts val="8640"/>
              </a:lnSpc>
            </a:pPr>
            <a:r>
              <a:rPr lang="en-US" sz="7200">
                <a:solidFill>
                  <a:srgbClr val="FFFFFF"/>
                </a:solidFill>
                <a:latin typeface="Canva Sans Bold"/>
              </a:rPr>
              <a:t>Hosting Chatbot on an EC2 instance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0">
            <a:off x="1025762" y="3009711"/>
            <a:ext cx="3205444" cy="3153178"/>
            <a:chOff x="0" y="0"/>
            <a:chExt cx="4273926" cy="4204238"/>
          </a:xfrm>
        </p:grpSpPr>
        <p:sp>
          <p:nvSpPr>
            <p:cNvPr name="Freeform 10" id="10"/>
            <p:cNvSpPr/>
            <p:nvPr/>
          </p:nvSpPr>
          <p:spPr>
            <a:xfrm flipH="false" flipV="false" rot="0">
              <a:off x="0" y="0"/>
              <a:ext cx="4273931" cy="4204335"/>
            </a:xfrm>
            <a:custGeom>
              <a:avLst/>
              <a:gdLst/>
              <a:ahLst/>
              <a:cxnLst/>
              <a:rect r="r" b="b" t="t" l="l"/>
              <a:pathLst>
                <a:path h="4204335" w="4273931">
                  <a:moveTo>
                    <a:pt x="0" y="434467"/>
                  </a:moveTo>
                  <a:cubicBezTo>
                    <a:pt x="0" y="194437"/>
                    <a:pt x="194437" y="0"/>
                    <a:pt x="434467" y="0"/>
                  </a:cubicBezTo>
                  <a:lnTo>
                    <a:pt x="3839464" y="0"/>
                  </a:lnTo>
                  <a:cubicBezTo>
                    <a:pt x="4079367" y="0"/>
                    <a:pt x="4273931" y="194437"/>
                    <a:pt x="4273931" y="434467"/>
                  </a:cubicBezTo>
                  <a:lnTo>
                    <a:pt x="4273931" y="3769868"/>
                  </a:lnTo>
                  <a:cubicBezTo>
                    <a:pt x="4273931" y="4009771"/>
                    <a:pt x="4079494" y="4204335"/>
                    <a:pt x="3839464" y="4204335"/>
                  </a:cubicBezTo>
                  <a:lnTo>
                    <a:pt x="434467" y="4204335"/>
                  </a:lnTo>
                  <a:cubicBezTo>
                    <a:pt x="194437" y="4204208"/>
                    <a:pt x="0" y="4009771"/>
                    <a:pt x="0" y="3769868"/>
                  </a:cubicBezTo>
                  <a:close/>
                </a:path>
              </a:pathLst>
            </a:custGeom>
            <a:solidFill>
              <a:srgbClr val="FFFFFF"/>
            </a:solidFill>
          </p:spPr>
        </p:sp>
      </p:grpSp>
      <p:grpSp>
        <p:nvGrpSpPr>
          <p:cNvPr name="Group 11" id="11"/>
          <p:cNvGrpSpPr/>
          <p:nvPr/>
        </p:nvGrpSpPr>
        <p:grpSpPr>
          <a:xfrm rot="0">
            <a:off x="1245866" y="4669598"/>
            <a:ext cx="250804" cy="250804"/>
            <a:chOff x="0" y="0"/>
            <a:chExt cx="334406" cy="334406"/>
          </a:xfrm>
        </p:grpSpPr>
        <p:sp>
          <p:nvSpPr>
            <p:cNvPr name="Freeform 12" id="12"/>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3" id="13"/>
          <p:cNvGrpSpPr/>
          <p:nvPr/>
        </p:nvGrpSpPr>
        <p:grpSpPr>
          <a:xfrm rot="0">
            <a:off x="5595544" y="4576670"/>
            <a:ext cx="250804" cy="250805"/>
            <a:chOff x="0" y="0"/>
            <a:chExt cx="334406" cy="334406"/>
          </a:xfrm>
        </p:grpSpPr>
        <p:sp>
          <p:nvSpPr>
            <p:cNvPr name="Freeform 14" id="14"/>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5" id="15"/>
          <p:cNvGrpSpPr/>
          <p:nvPr/>
        </p:nvGrpSpPr>
        <p:grpSpPr>
          <a:xfrm rot="0">
            <a:off x="10007053" y="4669598"/>
            <a:ext cx="250805" cy="250804"/>
            <a:chOff x="0" y="0"/>
            <a:chExt cx="334406" cy="334406"/>
          </a:xfrm>
        </p:grpSpPr>
        <p:sp>
          <p:nvSpPr>
            <p:cNvPr name="Freeform 16" id="16"/>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7" id="17"/>
          <p:cNvGrpSpPr/>
          <p:nvPr/>
        </p:nvGrpSpPr>
        <p:grpSpPr>
          <a:xfrm rot="0">
            <a:off x="14360409" y="4576670"/>
            <a:ext cx="250805" cy="250805"/>
            <a:chOff x="0" y="0"/>
            <a:chExt cx="334406" cy="334406"/>
          </a:xfrm>
        </p:grpSpPr>
        <p:sp>
          <p:nvSpPr>
            <p:cNvPr name="Freeform 18" id="18"/>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sp>
        <p:nvSpPr>
          <p:cNvPr name="TextBox 19" id="19"/>
          <p:cNvSpPr txBox="true"/>
          <p:nvPr/>
        </p:nvSpPr>
        <p:spPr>
          <a:xfrm rot="0">
            <a:off x="5539085" y="895350"/>
            <a:ext cx="7209830" cy="1226820"/>
          </a:xfrm>
          <a:prstGeom prst="rect">
            <a:avLst/>
          </a:prstGeom>
        </p:spPr>
        <p:txBody>
          <a:bodyPr anchor="t" rtlCol="false" tIns="0" lIns="0" bIns="0" rIns="0">
            <a:spAutoFit/>
          </a:bodyPr>
          <a:lstStyle/>
          <a:p>
            <a:pPr algn="ctr">
              <a:lnSpc>
                <a:spcPts val="10080"/>
              </a:lnSpc>
            </a:pPr>
            <a:r>
              <a:rPr lang="en-US" sz="7200">
                <a:solidFill>
                  <a:srgbClr val="047C70"/>
                </a:solidFill>
                <a:latin typeface="Canva Sans Bold"/>
              </a:rPr>
              <a:t>Group Members</a:t>
            </a:r>
          </a:p>
        </p:txBody>
      </p:sp>
      <p:grpSp>
        <p:nvGrpSpPr>
          <p:cNvPr name="Group 20" id="20"/>
          <p:cNvGrpSpPr/>
          <p:nvPr/>
        </p:nvGrpSpPr>
        <p:grpSpPr>
          <a:xfrm rot="2770384">
            <a:off x="-2199490" y="-1735244"/>
            <a:ext cx="7141516" cy="10689084"/>
            <a:chOff x="0" y="0"/>
            <a:chExt cx="9522022" cy="14252112"/>
          </a:xfrm>
        </p:grpSpPr>
        <p:sp>
          <p:nvSpPr>
            <p:cNvPr name="Freeform 21" id="21"/>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grpSp>
        <p:nvGrpSpPr>
          <p:cNvPr name="Group 22" id="22"/>
          <p:cNvGrpSpPr/>
          <p:nvPr/>
        </p:nvGrpSpPr>
        <p:grpSpPr>
          <a:xfrm rot="2770384">
            <a:off x="14175251" y="4541827"/>
            <a:ext cx="7141516" cy="10689084"/>
            <a:chOff x="0" y="0"/>
            <a:chExt cx="9522022" cy="14252112"/>
          </a:xfrm>
        </p:grpSpPr>
        <p:sp>
          <p:nvSpPr>
            <p:cNvPr name="Freeform 23" id="23"/>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sp>
        <p:nvSpPr>
          <p:cNvPr name="TextBox 24" id="24"/>
          <p:cNvSpPr txBox="true"/>
          <p:nvPr/>
        </p:nvSpPr>
        <p:spPr>
          <a:xfrm rot="0">
            <a:off x="4225109" y="2813788"/>
            <a:ext cx="9906595" cy="4924806"/>
          </a:xfrm>
          <a:prstGeom prst="rect">
            <a:avLst/>
          </a:prstGeom>
        </p:spPr>
        <p:txBody>
          <a:bodyPr anchor="t" rtlCol="false" tIns="0" lIns="0" bIns="0" rIns="0">
            <a:spAutoFit/>
          </a:bodyPr>
          <a:lstStyle/>
          <a:p>
            <a:pPr algn="ctr">
              <a:lnSpc>
                <a:spcPts val="10032"/>
              </a:lnSpc>
            </a:pPr>
            <a:r>
              <a:rPr lang="en-US" sz="4800">
                <a:solidFill>
                  <a:srgbClr val="047C70"/>
                </a:solidFill>
                <a:latin typeface="Canva Sans Bold"/>
              </a:rPr>
              <a:t>Devapangu Abhishek (21BDS016)</a:t>
            </a:r>
          </a:p>
          <a:p>
            <a:pPr algn="ctr">
              <a:lnSpc>
                <a:spcPts val="10032"/>
              </a:lnSpc>
            </a:pPr>
            <a:r>
              <a:rPr lang="en-US" sz="4800">
                <a:solidFill>
                  <a:srgbClr val="047C70"/>
                </a:solidFill>
                <a:latin typeface="Canva Sans Bold"/>
              </a:rPr>
              <a:t>Hosur Sai Kartik (21BDS021)</a:t>
            </a:r>
          </a:p>
          <a:p>
            <a:pPr algn="ctr">
              <a:lnSpc>
                <a:spcPts val="10032"/>
              </a:lnSpc>
            </a:pPr>
            <a:r>
              <a:rPr lang="en-US" sz="4800">
                <a:solidFill>
                  <a:srgbClr val="047C70"/>
                </a:solidFill>
                <a:latin typeface="Canva Sans Bold"/>
              </a:rPr>
              <a:t>Nischay Kondai (21BDS045)</a:t>
            </a:r>
          </a:p>
          <a:p>
            <a:pPr algn="ctr">
              <a:lnSpc>
                <a:spcPts val="10032"/>
              </a:lnSpc>
            </a:pPr>
            <a:r>
              <a:rPr lang="en-US" sz="4800">
                <a:solidFill>
                  <a:srgbClr val="047C70"/>
                </a:solidFill>
                <a:latin typeface="Canva Sans Bold"/>
              </a:rPr>
              <a:t>Pratik Raj (21BDS047)</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8176"/>
            <a:ext cx="18288000" cy="10343353"/>
          </a:xfrm>
          <a:custGeom>
            <a:avLst/>
            <a:gdLst/>
            <a:ahLst/>
            <a:cxnLst/>
            <a:rect r="r" b="b" t="t" l="l"/>
            <a:pathLst>
              <a:path h="10343353" w="18288000">
                <a:moveTo>
                  <a:pt x="0" y="0"/>
                </a:moveTo>
                <a:lnTo>
                  <a:pt x="18288000" y="0"/>
                </a:lnTo>
                <a:lnTo>
                  <a:pt x="18288000" y="10343352"/>
                </a:lnTo>
                <a:lnTo>
                  <a:pt x="0" y="10343352"/>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0">
            <a:off x="12330122" y="1276350"/>
            <a:ext cx="5957878" cy="7734300"/>
            <a:chOff x="0" y="0"/>
            <a:chExt cx="7943838" cy="10312400"/>
          </a:xfrm>
        </p:grpSpPr>
        <p:sp>
          <p:nvSpPr>
            <p:cNvPr name="Freeform 10" id="10"/>
            <p:cNvSpPr/>
            <p:nvPr/>
          </p:nvSpPr>
          <p:spPr>
            <a:xfrm flipH="false" flipV="false" rot="0">
              <a:off x="0" y="0"/>
              <a:ext cx="7943850" cy="10312400"/>
            </a:xfrm>
            <a:custGeom>
              <a:avLst/>
              <a:gdLst/>
              <a:ahLst/>
              <a:cxnLst/>
              <a:rect r="r" b="b" t="t" l="l"/>
              <a:pathLst>
                <a:path h="10312400" w="7943850">
                  <a:moveTo>
                    <a:pt x="0" y="0"/>
                  </a:moveTo>
                  <a:lnTo>
                    <a:pt x="7943850" y="0"/>
                  </a:lnTo>
                  <a:lnTo>
                    <a:pt x="7943850" y="10312400"/>
                  </a:lnTo>
                  <a:lnTo>
                    <a:pt x="0" y="10312400"/>
                  </a:lnTo>
                  <a:close/>
                </a:path>
              </a:pathLst>
            </a:custGeom>
            <a:gradFill rotWithShape="true">
              <a:gsLst>
                <a:gs pos="0">
                  <a:srgbClr val="048073">
                    <a:alpha val="0"/>
                  </a:srgbClr>
                </a:gs>
                <a:gs pos="100000">
                  <a:srgbClr val="FFFFFF">
                    <a:alpha val="70980"/>
                  </a:srgbClr>
                </a:gs>
              </a:gsLst>
              <a:lin ang="0"/>
            </a:gradFill>
          </p:spPr>
        </p:sp>
      </p:grpSp>
      <p:sp>
        <p:nvSpPr>
          <p:cNvPr name="Freeform 11" id="11"/>
          <p:cNvSpPr/>
          <p:nvPr/>
        </p:nvSpPr>
        <p:spPr>
          <a:xfrm flipH="false" flipV="false" rot="0">
            <a:off x="7713848" y="2093912"/>
            <a:ext cx="9575291" cy="6099176"/>
          </a:xfrm>
          <a:custGeom>
            <a:avLst/>
            <a:gdLst/>
            <a:ahLst/>
            <a:cxnLst/>
            <a:rect r="r" b="b" t="t" l="l"/>
            <a:pathLst>
              <a:path h="6099176" w="9575291">
                <a:moveTo>
                  <a:pt x="0" y="0"/>
                </a:moveTo>
                <a:lnTo>
                  <a:pt x="9575290" y="0"/>
                </a:lnTo>
                <a:lnTo>
                  <a:pt x="9575290" y="6099176"/>
                </a:lnTo>
                <a:lnTo>
                  <a:pt x="0" y="6099176"/>
                </a:lnTo>
                <a:lnTo>
                  <a:pt x="0" y="0"/>
                </a:lnTo>
                <a:close/>
              </a:path>
            </a:pathLst>
          </a:custGeom>
          <a:blipFill>
            <a:blip r:embed="rId4"/>
            <a:stretch>
              <a:fillRect l="0" t="-8788" r="-18" b="-8788"/>
            </a:stretch>
          </a:blipFill>
        </p:spPr>
      </p:sp>
      <p:sp>
        <p:nvSpPr>
          <p:cNvPr name="TextBox 12" id="12"/>
          <p:cNvSpPr txBox="true"/>
          <p:nvPr/>
        </p:nvSpPr>
        <p:spPr>
          <a:xfrm rot="0">
            <a:off x="1221582" y="1276350"/>
            <a:ext cx="2664557" cy="1095375"/>
          </a:xfrm>
          <a:prstGeom prst="rect">
            <a:avLst/>
          </a:prstGeom>
        </p:spPr>
        <p:txBody>
          <a:bodyPr anchor="t" rtlCol="false" tIns="0" lIns="0" bIns="0" rIns="0">
            <a:spAutoFit/>
          </a:bodyPr>
          <a:lstStyle/>
          <a:p>
            <a:pPr algn="l">
              <a:lnSpc>
                <a:spcPts val="8640"/>
              </a:lnSpc>
            </a:pPr>
            <a:r>
              <a:rPr lang="en-US" sz="7200">
                <a:solidFill>
                  <a:srgbClr val="047C70"/>
                </a:solidFill>
                <a:latin typeface="Canva Sans Bold"/>
              </a:rPr>
              <a:t>Index</a:t>
            </a:r>
          </a:p>
        </p:txBody>
      </p:sp>
      <p:sp>
        <p:nvSpPr>
          <p:cNvPr name="TextBox 13" id="13"/>
          <p:cNvSpPr txBox="true"/>
          <p:nvPr/>
        </p:nvSpPr>
        <p:spPr>
          <a:xfrm rot="0">
            <a:off x="875926" y="3887695"/>
            <a:ext cx="7446964" cy="516059"/>
          </a:xfrm>
          <a:prstGeom prst="rect">
            <a:avLst/>
          </a:prstGeom>
        </p:spPr>
        <p:txBody>
          <a:bodyPr anchor="t" rtlCol="false" tIns="0" lIns="0" bIns="0" rIns="0">
            <a:spAutoFit/>
          </a:bodyPr>
          <a:lstStyle/>
          <a:p>
            <a:pPr algn="l">
              <a:lnSpc>
                <a:spcPts val="4037"/>
              </a:lnSpc>
            </a:pPr>
          </a:p>
        </p:txBody>
      </p:sp>
      <p:sp>
        <p:nvSpPr>
          <p:cNvPr name="TextBox 14" id="14"/>
          <p:cNvSpPr txBox="true"/>
          <p:nvPr/>
        </p:nvSpPr>
        <p:spPr>
          <a:xfrm rot="0">
            <a:off x="1028700" y="3019742"/>
            <a:ext cx="6466073" cy="4180840"/>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000000"/>
                </a:solidFill>
                <a:latin typeface="Canva Sans"/>
              </a:rPr>
              <a:t>Introduction</a:t>
            </a:r>
          </a:p>
          <a:p>
            <a:pPr algn="l" marL="734059" indent="-367030" lvl="1">
              <a:lnSpc>
                <a:spcPts val="4759"/>
              </a:lnSpc>
              <a:buFont typeface="Arial"/>
              <a:buChar char="•"/>
            </a:pPr>
            <a:r>
              <a:rPr lang="en-US" sz="3399">
                <a:solidFill>
                  <a:srgbClr val="000000"/>
                </a:solidFill>
                <a:latin typeface="Canva Sans"/>
              </a:rPr>
              <a:t>C</a:t>
            </a:r>
            <a:r>
              <a:rPr lang="en-US" sz="3399">
                <a:solidFill>
                  <a:srgbClr val="000000"/>
                </a:solidFill>
                <a:latin typeface="Canva Sans"/>
              </a:rPr>
              <a:t>hatroom Application</a:t>
            </a:r>
          </a:p>
          <a:p>
            <a:pPr algn="l" marL="734059" indent="-367030" lvl="1">
              <a:lnSpc>
                <a:spcPts val="4759"/>
              </a:lnSpc>
              <a:buFont typeface="Arial"/>
              <a:buChar char="•"/>
            </a:pPr>
            <a:r>
              <a:rPr lang="en-US" sz="3399">
                <a:solidFill>
                  <a:srgbClr val="000000"/>
                </a:solidFill>
                <a:latin typeface="Canva Sans"/>
              </a:rPr>
              <a:t>W</a:t>
            </a:r>
            <a:r>
              <a:rPr lang="en-US" sz="3399">
                <a:solidFill>
                  <a:srgbClr val="000000"/>
                </a:solidFill>
                <a:latin typeface="Canva Sans"/>
              </a:rPr>
              <a:t>orking of the Chatroom Application</a:t>
            </a:r>
          </a:p>
          <a:p>
            <a:pPr algn="l" marL="734059" indent="-367030" lvl="1">
              <a:lnSpc>
                <a:spcPts val="4759"/>
              </a:lnSpc>
              <a:buFont typeface="Arial"/>
              <a:buChar char="•"/>
            </a:pPr>
            <a:r>
              <a:rPr lang="en-US" sz="3399">
                <a:solidFill>
                  <a:srgbClr val="000000"/>
                </a:solidFill>
                <a:latin typeface="Canva Sans"/>
              </a:rPr>
              <a:t>Amazon EC2</a:t>
            </a:r>
          </a:p>
          <a:p>
            <a:pPr algn="l" marL="734059" indent="-367030" lvl="1">
              <a:lnSpc>
                <a:spcPts val="4759"/>
              </a:lnSpc>
              <a:buFont typeface="Arial"/>
              <a:buChar char="•"/>
            </a:pPr>
            <a:r>
              <a:rPr lang="en-US" sz="3399">
                <a:solidFill>
                  <a:srgbClr val="000000"/>
                </a:solidFill>
                <a:latin typeface="Canva Sans"/>
              </a:rPr>
              <a:t>Hosting of our Project</a:t>
            </a:r>
          </a:p>
          <a:p>
            <a:pPr algn="l" marL="734059" indent="-367030" lvl="1">
              <a:lnSpc>
                <a:spcPts val="4759"/>
              </a:lnSpc>
              <a:buFont typeface="Arial"/>
              <a:buChar char="•"/>
            </a:pPr>
            <a:r>
              <a:rPr lang="en-US" sz="3399">
                <a:solidFill>
                  <a:srgbClr val="000000"/>
                </a:solidFill>
                <a:latin typeface="Canva Sans"/>
              </a:rPr>
              <a:t>Unveiling Our Chatbot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0">
            <a:off x="12308013" y="2079019"/>
            <a:ext cx="5365399" cy="6128962"/>
            <a:chOff x="0" y="0"/>
            <a:chExt cx="8498554" cy="9708004"/>
          </a:xfrm>
        </p:grpSpPr>
        <p:sp>
          <p:nvSpPr>
            <p:cNvPr name="Freeform 10" id="10"/>
            <p:cNvSpPr/>
            <p:nvPr/>
          </p:nvSpPr>
          <p:spPr>
            <a:xfrm flipH="false" flipV="false" rot="0">
              <a:off x="0" y="0"/>
              <a:ext cx="8498602" cy="9707976"/>
            </a:xfrm>
            <a:custGeom>
              <a:avLst/>
              <a:gdLst/>
              <a:ahLst/>
              <a:cxnLst/>
              <a:rect r="r" b="b" t="t" l="l"/>
              <a:pathLst>
                <a:path h="9707976" w="8498602">
                  <a:moveTo>
                    <a:pt x="0" y="436190"/>
                  </a:moveTo>
                  <a:cubicBezTo>
                    <a:pt x="0" y="195295"/>
                    <a:pt x="89969" y="0"/>
                    <a:pt x="200945" y="0"/>
                  </a:cubicBezTo>
                  <a:lnTo>
                    <a:pt x="8297636" y="0"/>
                  </a:lnTo>
                  <a:cubicBezTo>
                    <a:pt x="8408613" y="0"/>
                    <a:pt x="8498602" y="195295"/>
                    <a:pt x="8498602" y="436190"/>
                  </a:cubicBezTo>
                  <a:lnTo>
                    <a:pt x="8498602" y="9271786"/>
                  </a:lnTo>
                  <a:cubicBezTo>
                    <a:pt x="8498602" y="9512681"/>
                    <a:pt x="8408613" y="9707976"/>
                    <a:pt x="8297636" y="9707976"/>
                  </a:cubicBezTo>
                  <a:lnTo>
                    <a:pt x="200945" y="9707976"/>
                  </a:lnTo>
                  <a:cubicBezTo>
                    <a:pt x="89969" y="9707976"/>
                    <a:pt x="0" y="9512680"/>
                    <a:pt x="0" y="9271786"/>
                  </a:cubicBezTo>
                  <a:close/>
                </a:path>
              </a:pathLst>
            </a:custGeom>
            <a:gradFill rotWithShape="true">
              <a:gsLst>
                <a:gs pos="0">
                  <a:srgbClr val="002060">
                    <a:alpha val="100000"/>
                  </a:srgbClr>
                </a:gs>
                <a:gs pos="100000">
                  <a:srgbClr val="06AB9A">
                    <a:alpha val="100000"/>
                  </a:srgbClr>
                </a:gs>
              </a:gsLst>
              <a:lin ang="2700000"/>
            </a:gradFill>
          </p:spPr>
        </p:sp>
      </p:grpSp>
      <p:grpSp>
        <p:nvGrpSpPr>
          <p:cNvPr name="Group 11" id="11"/>
          <p:cNvGrpSpPr/>
          <p:nvPr/>
        </p:nvGrpSpPr>
        <p:grpSpPr>
          <a:xfrm rot="0">
            <a:off x="12318419" y="2425489"/>
            <a:ext cx="5326592" cy="4347418"/>
            <a:chOff x="0" y="0"/>
            <a:chExt cx="7102123" cy="5796558"/>
          </a:xfrm>
        </p:grpSpPr>
        <p:sp>
          <p:nvSpPr>
            <p:cNvPr name="Freeform 12" id="12"/>
            <p:cNvSpPr/>
            <p:nvPr/>
          </p:nvSpPr>
          <p:spPr>
            <a:xfrm flipH="false" flipV="false" rot="0">
              <a:off x="0" y="0"/>
              <a:ext cx="7102123" cy="5039624"/>
            </a:xfrm>
            <a:custGeom>
              <a:avLst/>
              <a:gdLst/>
              <a:ahLst/>
              <a:cxnLst/>
              <a:rect r="r" b="b" t="t" l="l"/>
              <a:pathLst>
                <a:path h="5039624" w="7102123">
                  <a:moveTo>
                    <a:pt x="0" y="0"/>
                  </a:moveTo>
                  <a:lnTo>
                    <a:pt x="7102123" y="0"/>
                  </a:lnTo>
                  <a:lnTo>
                    <a:pt x="7102123" y="5039624"/>
                  </a:lnTo>
                  <a:lnTo>
                    <a:pt x="0" y="5039624"/>
                  </a:lnTo>
                  <a:lnTo>
                    <a:pt x="0" y="0"/>
                  </a:lnTo>
                  <a:close/>
                </a:path>
              </a:pathLst>
            </a:custGeom>
            <a:blipFill>
              <a:blip r:embed="rId4"/>
              <a:stretch>
                <a:fillRect l="-5082" t="0" r="-5103" b="0"/>
              </a:stretch>
            </a:blipFill>
          </p:spPr>
        </p:sp>
        <p:sp>
          <p:nvSpPr>
            <p:cNvPr name="Freeform 13" id="13"/>
            <p:cNvSpPr/>
            <p:nvPr/>
          </p:nvSpPr>
          <p:spPr>
            <a:xfrm flipH="false" flipV="false" rot="0">
              <a:off x="444039" y="1728552"/>
              <a:ext cx="6265787" cy="4068006"/>
            </a:xfrm>
            <a:custGeom>
              <a:avLst/>
              <a:gdLst/>
              <a:ahLst/>
              <a:cxnLst/>
              <a:rect r="r" b="b" t="t" l="l"/>
              <a:pathLst>
                <a:path h="4068006" w="6265787">
                  <a:moveTo>
                    <a:pt x="0" y="0"/>
                  </a:moveTo>
                  <a:lnTo>
                    <a:pt x="6265787" y="0"/>
                  </a:lnTo>
                  <a:lnTo>
                    <a:pt x="6265787" y="4068006"/>
                  </a:lnTo>
                  <a:lnTo>
                    <a:pt x="0" y="4068006"/>
                  </a:lnTo>
                  <a:lnTo>
                    <a:pt x="0" y="0"/>
                  </a:lnTo>
                  <a:close/>
                </a:path>
              </a:pathLst>
            </a:custGeom>
            <a:blipFill>
              <a:blip r:embed="rId5"/>
              <a:stretch>
                <a:fillRect l="-4596" t="0" r="-6650" b="0"/>
              </a:stretch>
            </a:blipFill>
          </p:spPr>
        </p:sp>
        <p:sp>
          <p:nvSpPr>
            <p:cNvPr name="Freeform 14" id="14"/>
            <p:cNvSpPr/>
            <p:nvPr/>
          </p:nvSpPr>
          <p:spPr>
            <a:xfrm flipH="false" flipV="false" rot="0">
              <a:off x="996851" y="1960865"/>
              <a:ext cx="5339650" cy="3339117"/>
            </a:xfrm>
            <a:custGeom>
              <a:avLst/>
              <a:gdLst/>
              <a:ahLst/>
              <a:cxnLst/>
              <a:rect r="r" b="b" t="t" l="l"/>
              <a:pathLst>
                <a:path h="3339117" w="5339650">
                  <a:moveTo>
                    <a:pt x="0" y="0"/>
                  </a:moveTo>
                  <a:lnTo>
                    <a:pt x="5339650" y="0"/>
                  </a:lnTo>
                  <a:lnTo>
                    <a:pt x="5339650" y="3339118"/>
                  </a:lnTo>
                  <a:lnTo>
                    <a:pt x="0" y="3339118"/>
                  </a:lnTo>
                  <a:lnTo>
                    <a:pt x="0" y="0"/>
                  </a:lnTo>
                  <a:close/>
                </a:path>
              </a:pathLst>
            </a:custGeom>
            <a:blipFill>
              <a:blip r:embed="rId6"/>
              <a:stretch>
                <a:fillRect l="-2538" t="-6039" r="0" b="-3231"/>
              </a:stretch>
            </a:blipFill>
          </p:spPr>
        </p:sp>
      </p:grpSp>
      <p:sp>
        <p:nvSpPr>
          <p:cNvPr name="TextBox 15" id="15"/>
          <p:cNvSpPr txBox="true"/>
          <p:nvPr/>
        </p:nvSpPr>
        <p:spPr>
          <a:xfrm rot="0">
            <a:off x="1028700" y="1038225"/>
            <a:ext cx="3951351" cy="714375"/>
          </a:xfrm>
          <a:prstGeom prst="rect">
            <a:avLst/>
          </a:prstGeom>
        </p:spPr>
        <p:txBody>
          <a:bodyPr anchor="t" rtlCol="false" tIns="0" lIns="0" bIns="0" rIns="0">
            <a:spAutoFit/>
          </a:bodyPr>
          <a:lstStyle/>
          <a:p>
            <a:pPr algn="l">
              <a:lnSpc>
                <a:spcPts val="5759"/>
              </a:lnSpc>
            </a:pPr>
            <a:r>
              <a:rPr lang="en-US" sz="4800">
                <a:solidFill>
                  <a:srgbClr val="047C70"/>
                </a:solidFill>
                <a:latin typeface="Canva Sans Bold"/>
              </a:rPr>
              <a:t>Introduction</a:t>
            </a:r>
          </a:p>
        </p:txBody>
      </p:sp>
      <p:sp>
        <p:nvSpPr>
          <p:cNvPr name="TextBox 16" id="16"/>
          <p:cNvSpPr txBox="true"/>
          <p:nvPr/>
        </p:nvSpPr>
        <p:spPr>
          <a:xfrm rot="0">
            <a:off x="1028700" y="1828800"/>
            <a:ext cx="10989095" cy="7429500"/>
          </a:xfrm>
          <a:prstGeom prst="rect">
            <a:avLst/>
          </a:prstGeom>
        </p:spPr>
        <p:txBody>
          <a:bodyPr anchor="t" rtlCol="false" tIns="0" lIns="0" bIns="0" rIns="0">
            <a:spAutoFit/>
          </a:bodyPr>
          <a:lstStyle/>
          <a:p>
            <a:pPr algn="l">
              <a:lnSpc>
                <a:spcPts val="3960"/>
              </a:lnSpc>
            </a:pPr>
            <a:r>
              <a:rPr lang="en-US" sz="3300">
                <a:solidFill>
                  <a:srgbClr val="000000"/>
                </a:solidFill>
                <a:latin typeface="Canva Sans"/>
              </a:rPr>
              <a:t>In today's digital world, a lot of information is frequently found in PDF documents, making it difficult for users to effectively extract insights. Our research provides a web-based chat application that aims to solve this issue by enabling smooth interaction with PDFs. Our application enables users to ask questions, upload PDF files, and get real-time conversational responses. Utilising new technologies like vector embeddings, text extraction, and similarity search, our platform improves PDF content's usability and accessibility. This project demonstrates the development process, key features, and overall objective of providing customers with an easy-to-use platform for natural language interaction-based insight extraction from PDF documents.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02025" y="8572500"/>
            <a:ext cx="2085975" cy="1714500"/>
            <a:chOff x="0" y="0"/>
            <a:chExt cx="2781300" cy="2286000"/>
          </a:xfrm>
        </p:grpSpPr>
        <p:sp>
          <p:nvSpPr>
            <p:cNvPr name="Freeform 3" id="3"/>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4" id="4"/>
          <p:cNvGrpSpPr/>
          <p:nvPr/>
        </p:nvGrpSpPr>
        <p:grpSpPr>
          <a:xfrm rot="0">
            <a:off x="17398228" y="9836625"/>
            <a:ext cx="54000" cy="324000"/>
            <a:chOff x="0" y="0"/>
            <a:chExt cx="72000" cy="432000"/>
          </a:xfrm>
        </p:grpSpPr>
        <p:sp>
          <p:nvSpPr>
            <p:cNvPr name="Freeform 5" id="5"/>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6" id="6"/>
          <p:cNvGrpSpPr/>
          <p:nvPr/>
        </p:nvGrpSpPr>
        <p:grpSpPr>
          <a:xfrm rot="0">
            <a:off x="16613322" y="9836625"/>
            <a:ext cx="2085975" cy="1714500"/>
            <a:chOff x="0" y="0"/>
            <a:chExt cx="2781300" cy="2286000"/>
          </a:xfrm>
        </p:grpSpPr>
        <p:sp>
          <p:nvSpPr>
            <p:cNvPr name="Freeform 7" id="7"/>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solidFill>
              <a:srgbClr val="000000">
                <a:alpha val="0"/>
              </a:srgbClr>
            </a:solidFill>
            <a:ln w="12700">
              <a:solidFill>
                <a:srgbClr val="000000"/>
              </a:solidFill>
            </a:ln>
          </p:spPr>
        </p:sp>
      </p:grpSp>
      <p:grpSp>
        <p:nvGrpSpPr>
          <p:cNvPr name="Group 8" id="8"/>
          <p:cNvGrpSpPr/>
          <p:nvPr/>
        </p:nvGrpSpPr>
        <p:grpSpPr>
          <a:xfrm rot="0">
            <a:off x="12808118" y="2500254"/>
            <a:ext cx="5132038" cy="5286492"/>
            <a:chOff x="0" y="0"/>
            <a:chExt cx="6842718" cy="7048656"/>
          </a:xfrm>
        </p:grpSpPr>
        <p:sp>
          <p:nvSpPr>
            <p:cNvPr name="Freeform 9" id="9"/>
            <p:cNvSpPr/>
            <p:nvPr/>
          </p:nvSpPr>
          <p:spPr>
            <a:xfrm flipH="false" flipV="false" rot="0">
              <a:off x="0" y="0"/>
              <a:ext cx="6842718" cy="7048656"/>
            </a:xfrm>
            <a:custGeom>
              <a:avLst/>
              <a:gdLst/>
              <a:ahLst/>
              <a:cxnLst/>
              <a:rect r="r" b="b" t="t" l="l"/>
              <a:pathLst>
                <a:path h="7048656" w="6842718">
                  <a:moveTo>
                    <a:pt x="0" y="0"/>
                  </a:moveTo>
                  <a:lnTo>
                    <a:pt x="6842718" y="0"/>
                  </a:lnTo>
                  <a:lnTo>
                    <a:pt x="6842718" y="7048656"/>
                  </a:lnTo>
                  <a:lnTo>
                    <a:pt x="0" y="7048656"/>
                  </a:lnTo>
                  <a:lnTo>
                    <a:pt x="0" y="0"/>
                  </a:lnTo>
                  <a:close/>
                </a:path>
              </a:pathLst>
            </a:custGeom>
            <a:blipFill>
              <a:blip r:embed="rId4"/>
              <a:stretch>
                <a:fillRect l="-37985" t="0" r="-16480" b="0"/>
              </a:stretch>
            </a:blipFill>
          </p:spPr>
        </p:sp>
        <p:grpSp>
          <p:nvGrpSpPr>
            <p:cNvPr name="Group 10" id="10"/>
            <p:cNvGrpSpPr/>
            <p:nvPr/>
          </p:nvGrpSpPr>
          <p:grpSpPr>
            <a:xfrm rot="0">
              <a:off x="1484440" y="0"/>
              <a:ext cx="5220312" cy="7048656"/>
              <a:chOff x="0" y="0"/>
              <a:chExt cx="7943838" cy="10726060"/>
            </a:xfrm>
          </p:grpSpPr>
          <p:sp>
            <p:nvSpPr>
              <p:cNvPr name="Freeform 11" id="11"/>
              <p:cNvSpPr/>
              <p:nvPr/>
            </p:nvSpPr>
            <p:spPr>
              <a:xfrm flipH="false" flipV="false" rot="0">
                <a:off x="0" y="0"/>
                <a:ext cx="7943850" cy="10726039"/>
              </a:xfrm>
              <a:custGeom>
                <a:avLst/>
                <a:gdLst/>
                <a:ahLst/>
                <a:cxnLst/>
                <a:rect r="r" b="b" t="t" l="l"/>
                <a:pathLst>
                  <a:path h="10726039" w="7943850">
                    <a:moveTo>
                      <a:pt x="0" y="0"/>
                    </a:moveTo>
                    <a:lnTo>
                      <a:pt x="7943850" y="0"/>
                    </a:lnTo>
                    <a:lnTo>
                      <a:pt x="7943850" y="10726039"/>
                    </a:lnTo>
                    <a:lnTo>
                      <a:pt x="0" y="10726039"/>
                    </a:lnTo>
                    <a:close/>
                  </a:path>
                </a:pathLst>
              </a:custGeom>
              <a:gradFill rotWithShape="true">
                <a:gsLst>
                  <a:gs pos="0">
                    <a:srgbClr val="048073">
                      <a:alpha val="0"/>
                    </a:srgbClr>
                  </a:gs>
                  <a:gs pos="100000">
                    <a:srgbClr val="FFFFFF">
                      <a:alpha val="70980"/>
                    </a:srgbClr>
                  </a:gs>
                </a:gsLst>
                <a:lin ang="0"/>
              </a:gradFill>
            </p:spPr>
          </p:sp>
        </p:grpSp>
      </p:grpSp>
      <p:sp>
        <p:nvSpPr>
          <p:cNvPr name="TextBox 12" id="12"/>
          <p:cNvSpPr txBox="true"/>
          <p:nvPr/>
        </p:nvSpPr>
        <p:spPr>
          <a:xfrm rot="0">
            <a:off x="1028700" y="676275"/>
            <a:ext cx="6223593" cy="714375"/>
          </a:xfrm>
          <a:prstGeom prst="rect">
            <a:avLst/>
          </a:prstGeom>
        </p:spPr>
        <p:txBody>
          <a:bodyPr anchor="t" rtlCol="false" tIns="0" lIns="0" bIns="0" rIns="0">
            <a:spAutoFit/>
          </a:bodyPr>
          <a:lstStyle/>
          <a:p>
            <a:pPr algn="l">
              <a:lnSpc>
                <a:spcPts val="5759"/>
              </a:lnSpc>
            </a:pPr>
            <a:r>
              <a:rPr lang="en-US" sz="4800">
                <a:solidFill>
                  <a:srgbClr val="047C70"/>
                </a:solidFill>
                <a:latin typeface="Canva Sans Bold"/>
              </a:rPr>
              <a:t>Chatbot Application</a:t>
            </a:r>
          </a:p>
        </p:txBody>
      </p:sp>
      <p:sp>
        <p:nvSpPr>
          <p:cNvPr name="TextBox 13" id="13"/>
          <p:cNvSpPr txBox="true"/>
          <p:nvPr/>
        </p:nvSpPr>
        <p:spPr>
          <a:xfrm rot="0">
            <a:off x="776049" y="1649730"/>
            <a:ext cx="11751700" cy="7910830"/>
          </a:xfrm>
          <a:prstGeom prst="rect">
            <a:avLst/>
          </a:prstGeom>
        </p:spPr>
        <p:txBody>
          <a:bodyPr anchor="t" rtlCol="false" tIns="0" lIns="0" bIns="0" rIns="0">
            <a:spAutoFit/>
          </a:bodyPr>
          <a:lstStyle/>
          <a:p>
            <a:pPr algn="l">
              <a:lnSpc>
                <a:spcPts val="3919"/>
              </a:lnSpc>
            </a:pPr>
            <a:r>
              <a:rPr lang="en-US" sz="2799">
                <a:solidFill>
                  <a:srgbClr val="000000"/>
                </a:solidFill>
                <a:latin typeface="Canva Sans"/>
              </a:rPr>
              <a:t>C</a:t>
            </a:r>
            <a:r>
              <a:rPr lang="en-US" sz="2799">
                <a:solidFill>
                  <a:srgbClr val="000000"/>
                </a:solidFill>
                <a:latin typeface="Canva Sans"/>
              </a:rPr>
              <a:t>hatbots are AI-powered virtual assistants you can chat with! Imagine a conversation window where you ask questions and get answers. Langchain, a developer toolkit, simplifies building these chatbots. Here's the magic:</a:t>
            </a:r>
          </a:p>
          <a:p>
            <a:pPr algn="l" marL="604519" indent="-302260" lvl="1">
              <a:lnSpc>
                <a:spcPts val="3919"/>
              </a:lnSpc>
              <a:buAutoNum type="arabicPeriod" startAt="1"/>
            </a:pPr>
            <a:r>
              <a:rPr lang="en-US" sz="2799">
                <a:solidFill>
                  <a:srgbClr val="000000"/>
                </a:solidFill>
                <a:latin typeface="Canva Sans"/>
              </a:rPr>
              <a:t>You Ask a Question: You type your question in the chat window.</a:t>
            </a:r>
          </a:p>
          <a:p>
            <a:pPr algn="l" marL="604519" indent="-302260" lvl="1">
              <a:lnSpc>
                <a:spcPts val="3919"/>
              </a:lnSpc>
              <a:buAutoNum type="arabicPeriod" startAt="1"/>
            </a:pPr>
            <a:r>
              <a:rPr lang="en-US" sz="2799">
                <a:solidFill>
                  <a:srgbClr val="000000"/>
                </a:solidFill>
                <a:latin typeface="Canva Sans"/>
              </a:rPr>
              <a:t>Langchain Captures Input: Langchain receives your question and acts as a bridge.</a:t>
            </a:r>
          </a:p>
          <a:p>
            <a:pPr algn="l" marL="604519" indent="-302260" lvl="1">
              <a:lnSpc>
                <a:spcPts val="3919"/>
              </a:lnSpc>
              <a:buAutoNum type="arabicPeriod" startAt="1"/>
            </a:pPr>
            <a:r>
              <a:rPr lang="en-US" sz="2799">
                <a:solidFill>
                  <a:srgbClr val="000000"/>
                </a:solidFill>
                <a:latin typeface="Canva Sans"/>
              </a:rPr>
              <a:t>Connects to Powerful AI: Langchain connects to a large language model (like me!) that can understand your question.</a:t>
            </a:r>
          </a:p>
          <a:p>
            <a:pPr algn="l" marL="604519" indent="-302260" lvl="1">
              <a:lnSpc>
                <a:spcPts val="3919"/>
              </a:lnSpc>
              <a:buAutoNum type="arabicPeriod" startAt="1"/>
            </a:pPr>
            <a:r>
              <a:rPr lang="en-US" sz="2799">
                <a:solidFill>
                  <a:srgbClr val="000000"/>
                </a:solidFill>
                <a:latin typeface="Canva Sans"/>
              </a:rPr>
              <a:t>AI Analyzes and Responds: The AI analyzes your question and generates a response.</a:t>
            </a:r>
          </a:p>
          <a:p>
            <a:pPr algn="l" marL="604519" indent="-302260" lvl="1">
              <a:lnSpc>
                <a:spcPts val="3919"/>
              </a:lnSpc>
              <a:buAutoNum type="arabicPeriod" startAt="1"/>
            </a:pPr>
            <a:r>
              <a:rPr lang="en-US" sz="2799">
                <a:solidFill>
                  <a:srgbClr val="000000"/>
                </a:solidFill>
                <a:latin typeface="Canva Sans"/>
              </a:rPr>
              <a:t>Langchain Delivers Answer: Langchain delivers the AI's answer back to you in the chat.</a:t>
            </a:r>
          </a:p>
          <a:p>
            <a:pPr algn="l">
              <a:lnSpc>
                <a:spcPts val="3919"/>
              </a:lnSpc>
            </a:pPr>
            <a:r>
              <a:rPr lang="en-US" sz="2799">
                <a:solidFill>
                  <a:srgbClr val="000000"/>
                </a:solidFill>
                <a:latin typeface="Canva Sans"/>
              </a:rPr>
              <a:t>Langchain streamlines building chatbots, letting you focus on the conversation design, while the AI handles the complex understanding and response generation.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sp>
        <p:nvSpPr>
          <p:cNvPr name="Freeform 9" id="9"/>
          <p:cNvSpPr/>
          <p:nvPr/>
        </p:nvSpPr>
        <p:spPr>
          <a:xfrm flipH="false" flipV="false" rot="0">
            <a:off x="9266493" y="198917"/>
            <a:ext cx="9021507" cy="4953573"/>
          </a:xfrm>
          <a:custGeom>
            <a:avLst/>
            <a:gdLst/>
            <a:ahLst/>
            <a:cxnLst/>
            <a:rect r="r" b="b" t="t" l="l"/>
            <a:pathLst>
              <a:path h="4953573" w="9021507">
                <a:moveTo>
                  <a:pt x="0" y="0"/>
                </a:moveTo>
                <a:lnTo>
                  <a:pt x="9021507" y="0"/>
                </a:lnTo>
                <a:lnTo>
                  <a:pt x="9021507" y="4953573"/>
                </a:lnTo>
                <a:lnTo>
                  <a:pt x="0" y="4953573"/>
                </a:lnTo>
                <a:lnTo>
                  <a:pt x="0" y="0"/>
                </a:lnTo>
                <a:close/>
              </a:path>
            </a:pathLst>
          </a:custGeom>
          <a:blipFill>
            <a:blip r:embed="rId4">
              <a:alphaModFix amt="36000"/>
            </a:blip>
            <a:stretch>
              <a:fillRect l="0" t="0" r="0" b="0"/>
            </a:stretch>
          </a:blipFill>
        </p:spPr>
      </p:sp>
      <p:sp>
        <p:nvSpPr>
          <p:cNvPr name="TextBox 10" id="10"/>
          <p:cNvSpPr txBox="true"/>
          <p:nvPr/>
        </p:nvSpPr>
        <p:spPr>
          <a:xfrm rot="0">
            <a:off x="1028700" y="2040743"/>
            <a:ext cx="13897597" cy="718121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000000"/>
                </a:solidFill>
                <a:latin typeface="Canva Sans"/>
              </a:rPr>
              <a:t>Upload PDFs and Extract Text: You upload PDFs, and the code extracts all text content.</a:t>
            </a:r>
          </a:p>
          <a:p>
            <a:pPr algn="l" marL="734059" indent="-367030" lvl="1">
              <a:lnSpc>
                <a:spcPts val="4759"/>
              </a:lnSpc>
              <a:buFont typeface="Arial"/>
              <a:buChar char="•"/>
            </a:pPr>
            <a:r>
              <a:rPr lang="en-US" sz="3399">
                <a:solidFill>
                  <a:srgbClr val="000000"/>
                </a:solidFill>
                <a:latin typeface="Canva Sans"/>
              </a:rPr>
              <a:t>Split Text into Chunks: The text is split into smaller manageable pieces.</a:t>
            </a:r>
          </a:p>
          <a:p>
            <a:pPr algn="l" marL="734059" indent="-367030" lvl="1">
              <a:lnSpc>
                <a:spcPts val="4759"/>
              </a:lnSpc>
              <a:buFont typeface="Arial"/>
              <a:buChar char="•"/>
            </a:pPr>
            <a:r>
              <a:rPr lang="en-US" sz="3399">
                <a:solidFill>
                  <a:srgbClr val="000000"/>
                </a:solidFill>
                <a:latin typeface="Canva Sans"/>
              </a:rPr>
              <a:t>Create a Search Index: The code creates a searchable index using a powerful AI model (FAISS) for efficient searching.</a:t>
            </a:r>
          </a:p>
          <a:p>
            <a:pPr algn="l" marL="734059" indent="-367030" lvl="1">
              <a:lnSpc>
                <a:spcPts val="4759"/>
              </a:lnSpc>
              <a:buFont typeface="Arial"/>
              <a:buChar char="•"/>
            </a:pPr>
            <a:r>
              <a:rPr lang="en-US" sz="3399">
                <a:solidFill>
                  <a:srgbClr val="000000"/>
                </a:solidFill>
                <a:latin typeface="Canva Sans"/>
              </a:rPr>
              <a:t>User Asks a Question: You type your question about the PDFs.</a:t>
            </a:r>
          </a:p>
          <a:p>
            <a:pPr algn="l" marL="734059" indent="-367030" lvl="1">
              <a:lnSpc>
                <a:spcPts val="4759"/>
              </a:lnSpc>
              <a:buFont typeface="Arial"/>
              <a:buChar char="•"/>
            </a:pPr>
            <a:r>
              <a:rPr lang="en-US" sz="3399">
                <a:solidFill>
                  <a:srgbClr val="000000"/>
                </a:solidFill>
                <a:latin typeface="Canva Sans"/>
              </a:rPr>
              <a:t>Search for Relevant Parts: The system searches the index using your question to find related parts of the PDFs.</a:t>
            </a:r>
          </a:p>
          <a:p>
            <a:pPr algn="l" marL="734059" indent="-367030" lvl="1">
              <a:lnSpc>
                <a:spcPts val="4759"/>
              </a:lnSpc>
              <a:buFont typeface="Arial"/>
              <a:buChar char="•"/>
            </a:pPr>
            <a:r>
              <a:rPr lang="en-US" sz="3399">
                <a:solidFill>
                  <a:srgbClr val="000000"/>
                </a:solidFill>
                <a:latin typeface="Canva Sans"/>
              </a:rPr>
              <a:t>Answer the Question: A large language model, like Bard, analyzes the retrieved parts and answers your question in detail, referencing the PDFs.</a:t>
            </a:r>
          </a:p>
        </p:txBody>
      </p:sp>
      <p:sp>
        <p:nvSpPr>
          <p:cNvPr name="TextBox 11" id="11"/>
          <p:cNvSpPr txBox="true"/>
          <p:nvPr/>
        </p:nvSpPr>
        <p:spPr>
          <a:xfrm rot="0">
            <a:off x="669719" y="640568"/>
            <a:ext cx="7803416" cy="714375"/>
          </a:xfrm>
          <a:prstGeom prst="rect">
            <a:avLst/>
          </a:prstGeom>
        </p:spPr>
        <p:txBody>
          <a:bodyPr anchor="t" rtlCol="false" tIns="0" lIns="0" bIns="0" rIns="0">
            <a:spAutoFit/>
          </a:bodyPr>
          <a:lstStyle/>
          <a:p>
            <a:pPr algn="l">
              <a:lnSpc>
                <a:spcPts val="5759"/>
              </a:lnSpc>
            </a:pPr>
          </a:p>
        </p:txBody>
      </p:sp>
      <p:sp>
        <p:nvSpPr>
          <p:cNvPr name="TextBox 12" id="12"/>
          <p:cNvSpPr txBox="true"/>
          <p:nvPr/>
        </p:nvSpPr>
        <p:spPr>
          <a:xfrm rot="0">
            <a:off x="1028700" y="906316"/>
            <a:ext cx="7121833" cy="811530"/>
          </a:xfrm>
          <a:prstGeom prst="rect">
            <a:avLst/>
          </a:prstGeom>
        </p:spPr>
        <p:txBody>
          <a:bodyPr anchor="t" rtlCol="false" tIns="0" lIns="0" bIns="0" rIns="0">
            <a:spAutoFit/>
          </a:bodyPr>
          <a:lstStyle/>
          <a:p>
            <a:pPr algn="ctr">
              <a:lnSpc>
                <a:spcPts val="6719"/>
              </a:lnSpc>
            </a:pPr>
            <a:r>
              <a:rPr lang="en-US" sz="4800">
                <a:solidFill>
                  <a:srgbClr val="047C70"/>
                </a:solidFill>
                <a:latin typeface="Canva Sans Bold"/>
              </a:rPr>
              <a:t>Working of the Chatbot</a:t>
            </a:r>
            <a:r>
              <a:rPr lang="en-US" sz="4800">
                <a:solidFill>
                  <a:srgbClr val="047C70"/>
                </a:solidFill>
                <a:latin typeface="Canva Sans Bold"/>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07655" y="2107418"/>
            <a:ext cx="1257300" cy="568286"/>
            <a:chOff x="0" y="0"/>
            <a:chExt cx="1676400" cy="757714"/>
          </a:xfrm>
        </p:grpSpPr>
        <p:sp>
          <p:nvSpPr>
            <p:cNvPr name="Freeform 3" id="3"/>
            <p:cNvSpPr/>
            <p:nvPr/>
          </p:nvSpPr>
          <p:spPr>
            <a:xfrm flipH="false" flipV="false" rot="0">
              <a:off x="0" y="0"/>
              <a:ext cx="1676400" cy="757682"/>
            </a:xfrm>
            <a:custGeom>
              <a:avLst/>
              <a:gdLst/>
              <a:ahLst/>
              <a:cxnLst/>
              <a:rect r="r" b="b" t="t" l="l"/>
              <a:pathLst>
                <a:path h="757682" w="1676400">
                  <a:moveTo>
                    <a:pt x="9525" y="0"/>
                  </a:moveTo>
                  <a:lnTo>
                    <a:pt x="1666875" y="0"/>
                  </a:lnTo>
                  <a:cubicBezTo>
                    <a:pt x="1672082" y="0"/>
                    <a:pt x="1676400" y="4318"/>
                    <a:pt x="1676400" y="9525"/>
                  </a:cubicBezTo>
                  <a:lnTo>
                    <a:pt x="1676400" y="748157"/>
                  </a:lnTo>
                  <a:cubicBezTo>
                    <a:pt x="1676400" y="753364"/>
                    <a:pt x="1672082" y="757682"/>
                    <a:pt x="1666875" y="757682"/>
                  </a:cubicBezTo>
                  <a:lnTo>
                    <a:pt x="9525" y="757682"/>
                  </a:lnTo>
                  <a:cubicBezTo>
                    <a:pt x="4318" y="757682"/>
                    <a:pt x="0" y="753364"/>
                    <a:pt x="0" y="748157"/>
                  </a:cubicBezTo>
                  <a:lnTo>
                    <a:pt x="0" y="9525"/>
                  </a:lnTo>
                  <a:cubicBezTo>
                    <a:pt x="0" y="4318"/>
                    <a:pt x="4318" y="0"/>
                    <a:pt x="9525" y="0"/>
                  </a:cubicBezTo>
                  <a:moveTo>
                    <a:pt x="9525" y="19050"/>
                  </a:moveTo>
                  <a:lnTo>
                    <a:pt x="9525" y="9525"/>
                  </a:lnTo>
                  <a:lnTo>
                    <a:pt x="19050" y="9525"/>
                  </a:lnTo>
                  <a:lnTo>
                    <a:pt x="19050" y="748157"/>
                  </a:lnTo>
                  <a:lnTo>
                    <a:pt x="9525" y="748157"/>
                  </a:lnTo>
                  <a:lnTo>
                    <a:pt x="9525" y="738632"/>
                  </a:lnTo>
                  <a:lnTo>
                    <a:pt x="1666875" y="738632"/>
                  </a:lnTo>
                  <a:lnTo>
                    <a:pt x="1666875" y="748157"/>
                  </a:lnTo>
                  <a:lnTo>
                    <a:pt x="1657350" y="748157"/>
                  </a:lnTo>
                  <a:lnTo>
                    <a:pt x="1657350" y="9525"/>
                  </a:lnTo>
                  <a:lnTo>
                    <a:pt x="1666875" y="9525"/>
                  </a:lnTo>
                  <a:lnTo>
                    <a:pt x="1666875" y="19050"/>
                  </a:lnTo>
                  <a:lnTo>
                    <a:pt x="9525" y="19050"/>
                  </a:lnTo>
                  <a:close/>
                </a:path>
              </a:pathLst>
            </a:custGeom>
            <a:solidFill>
              <a:srgbClr val="FFFFFF"/>
            </a:solidFill>
          </p:spPr>
        </p:sp>
        <p:sp>
          <p:nvSpPr>
            <p:cNvPr name="TextBox 4" id="4"/>
            <p:cNvSpPr txBox="true"/>
            <p:nvPr/>
          </p:nvSpPr>
          <p:spPr>
            <a:xfrm>
              <a:off x="0" y="-28575"/>
              <a:ext cx="1676400" cy="786289"/>
            </a:xfrm>
            <a:prstGeom prst="rect">
              <a:avLst/>
            </a:prstGeom>
          </p:spPr>
          <p:txBody>
            <a:bodyPr anchor="t" rtlCol="false" tIns="50800" lIns="50800" bIns="50800" rIns="50800"/>
            <a:lstStyle/>
            <a:p>
              <a:pPr algn="l">
                <a:lnSpc>
                  <a:spcPts val="3240"/>
                </a:lnSpc>
              </a:pPr>
              <a:r>
                <a:rPr lang="en-US" sz="2700">
                  <a:solidFill>
                    <a:srgbClr val="FFFFFF"/>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0">
            <a:off x="1025762" y="3009711"/>
            <a:ext cx="3205444" cy="3153178"/>
            <a:chOff x="0" y="0"/>
            <a:chExt cx="4273926" cy="4204238"/>
          </a:xfrm>
        </p:grpSpPr>
        <p:sp>
          <p:nvSpPr>
            <p:cNvPr name="Freeform 10" id="10"/>
            <p:cNvSpPr/>
            <p:nvPr/>
          </p:nvSpPr>
          <p:spPr>
            <a:xfrm flipH="false" flipV="false" rot="0">
              <a:off x="0" y="0"/>
              <a:ext cx="4273931" cy="4204335"/>
            </a:xfrm>
            <a:custGeom>
              <a:avLst/>
              <a:gdLst/>
              <a:ahLst/>
              <a:cxnLst/>
              <a:rect r="r" b="b" t="t" l="l"/>
              <a:pathLst>
                <a:path h="4204335" w="4273931">
                  <a:moveTo>
                    <a:pt x="0" y="434467"/>
                  </a:moveTo>
                  <a:cubicBezTo>
                    <a:pt x="0" y="194437"/>
                    <a:pt x="194437" y="0"/>
                    <a:pt x="434467" y="0"/>
                  </a:cubicBezTo>
                  <a:lnTo>
                    <a:pt x="3839464" y="0"/>
                  </a:lnTo>
                  <a:cubicBezTo>
                    <a:pt x="4079367" y="0"/>
                    <a:pt x="4273931" y="194437"/>
                    <a:pt x="4273931" y="434467"/>
                  </a:cubicBezTo>
                  <a:lnTo>
                    <a:pt x="4273931" y="3769868"/>
                  </a:lnTo>
                  <a:cubicBezTo>
                    <a:pt x="4273931" y="4009771"/>
                    <a:pt x="4079494" y="4204335"/>
                    <a:pt x="3839464" y="4204335"/>
                  </a:cubicBezTo>
                  <a:lnTo>
                    <a:pt x="434467" y="4204335"/>
                  </a:lnTo>
                  <a:cubicBezTo>
                    <a:pt x="194437" y="4204208"/>
                    <a:pt x="0" y="4009771"/>
                    <a:pt x="0" y="3769868"/>
                  </a:cubicBezTo>
                  <a:close/>
                </a:path>
              </a:pathLst>
            </a:custGeom>
            <a:solidFill>
              <a:srgbClr val="FFFFFF"/>
            </a:solidFill>
          </p:spPr>
        </p:sp>
      </p:grpSp>
      <p:grpSp>
        <p:nvGrpSpPr>
          <p:cNvPr name="Group 11" id="11"/>
          <p:cNvGrpSpPr/>
          <p:nvPr/>
        </p:nvGrpSpPr>
        <p:grpSpPr>
          <a:xfrm rot="0">
            <a:off x="1245866" y="4669598"/>
            <a:ext cx="250804" cy="250804"/>
            <a:chOff x="0" y="0"/>
            <a:chExt cx="334406" cy="334406"/>
          </a:xfrm>
        </p:grpSpPr>
        <p:sp>
          <p:nvSpPr>
            <p:cNvPr name="Freeform 12" id="12"/>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3" id="13"/>
          <p:cNvGrpSpPr/>
          <p:nvPr/>
        </p:nvGrpSpPr>
        <p:grpSpPr>
          <a:xfrm rot="0">
            <a:off x="5595544" y="4576670"/>
            <a:ext cx="250804" cy="250805"/>
            <a:chOff x="0" y="0"/>
            <a:chExt cx="334406" cy="334406"/>
          </a:xfrm>
        </p:grpSpPr>
        <p:sp>
          <p:nvSpPr>
            <p:cNvPr name="Freeform 14" id="14"/>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5" id="15"/>
          <p:cNvGrpSpPr/>
          <p:nvPr/>
        </p:nvGrpSpPr>
        <p:grpSpPr>
          <a:xfrm rot="0">
            <a:off x="9778557" y="3009711"/>
            <a:ext cx="3205445" cy="3153178"/>
            <a:chOff x="0" y="0"/>
            <a:chExt cx="4273926" cy="4204238"/>
          </a:xfrm>
        </p:grpSpPr>
        <p:sp>
          <p:nvSpPr>
            <p:cNvPr name="Freeform 16" id="16"/>
            <p:cNvSpPr/>
            <p:nvPr/>
          </p:nvSpPr>
          <p:spPr>
            <a:xfrm flipH="false" flipV="false" rot="0">
              <a:off x="0" y="0"/>
              <a:ext cx="4273931" cy="4204335"/>
            </a:xfrm>
            <a:custGeom>
              <a:avLst/>
              <a:gdLst/>
              <a:ahLst/>
              <a:cxnLst/>
              <a:rect r="r" b="b" t="t" l="l"/>
              <a:pathLst>
                <a:path h="4204335" w="4273931">
                  <a:moveTo>
                    <a:pt x="0" y="434467"/>
                  </a:moveTo>
                  <a:cubicBezTo>
                    <a:pt x="0" y="194437"/>
                    <a:pt x="194437" y="0"/>
                    <a:pt x="434467" y="0"/>
                  </a:cubicBezTo>
                  <a:lnTo>
                    <a:pt x="3839464" y="0"/>
                  </a:lnTo>
                  <a:cubicBezTo>
                    <a:pt x="4079367" y="0"/>
                    <a:pt x="4273931" y="194437"/>
                    <a:pt x="4273931" y="434467"/>
                  </a:cubicBezTo>
                  <a:lnTo>
                    <a:pt x="4273931" y="3769868"/>
                  </a:lnTo>
                  <a:cubicBezTo>
                    <a:pt x="4273931" y="4009771"/>
                    <a:pt x="4079494" y="4204335"/>
                    <a:pt x="3839464" y="4204335"/>
                  </a:cubicBezTo>
                  <a:lnTo>
                    <a:pt x="434467" y="4204335"/>
                  </a:lnTo>
                  <a:cubicBezTo>
                    <a:pt x="194437" y="4204208"/>
                    <a:pt x="0" y="4009771"/>
                    <a:pt x="0" y="3769868"/>
                  </a:cubicBezTo>
                  <a:close/>
                </a:path>
              </a:pathLst>
            </a:custGeom>
            <a:solidFill>
              <a:srgbClr val="FFFFFF"/>
            </a:solidFill>
          </p:spPr>
        </p:sp>
      </p:grpSp>
      <p:grpSp>
        <p:nvGrpSpPr>
          <p:cNvPr name="Group 17" id="17"/>
          <p:cNvGrpSpPr/>
          <p:nvPr/>
        </p:nvGrpSpPr>
        <p:grpSpPr>
          <a:xfrm rot="0">
            <a:off x="10007053" y="4669598"/>
            <a:ext cx="250805" cy="250804"/>
            <a:chOff x="0" y="0"/>
            <a:chExt cx="334406" cy="334406"/>
          </a:xfrm>
        </p:grpSpPr>
        <p:sp>
          <p:nvSpPr>
            <p:cNvPr name="Freeform 18" id="18"/>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grpSp>
        <p:nvGrpSpPr>
          <p:cNvPr name="Group 19" id="19"/>
          <p:cNvGrpSpPr/>
          <p:nvPr/>
        </p:nvGrpSpPr>
        <p:grpSpPr>
          <a:xfrm rot="0">
            <a:off x="14131704" y="3009711"/>
            <a:ext cx="3205445" cy="3153178"/>
            <a:chOff x="0" y="0"/>
            <a:chExt cx="4273926" cy="4204238"/>
          </a:xfrm>
        </p:grpSpPr>
        <p:sp>
          <p:nvSpPr>
            <p:cNvPr name="Freeform 20" id="20"/>
            <p:cNvSpPr/>
            <p:nvPr/>
          </p:nvSpPr>
          <p:spPr>
            <a:xfrm flipH="false" flipV="false" rot="0">
              <a:off x="0" y="0"/>
              <a:ext cx="4273931" cy="4204335"/>
            </a:xfrm>
            <a:custGeom>
              <a:avLst/>
              <a:gdLst/>
              <a:ahLst/>
              <a:cxnLst/>
              <a:rect r="r" b="b" t="t" l="l"/>
              <a:pathLst>
                <a:path h="4204335" w="4273931">
                  <a:moveTo>
                    <a:pt x="0" y="434467"/>
                  </a:moveTo>
                  <a:cubicBezTo>
                    <a:pt x="0" y="194437"/>
                    <a:pt x="194437" y="0"/>
                    <a:pt x="434467" y="0"/>
                  </a:cubicBezTo>
                  <a:lnTo>
                    <a:pt x="3839464" y="0"/>
                  </a:lnTo>
                  <a:cubicBezTo>
                    <a:pt x="4079367" y="0"/>
                    <a:pt x="4273931" y="194437"/>
                    <a:pt x="4273931" y="434467"/>
                  </a:cubicBezTo>
                  <a:lnTo>
                    <a:pt x="4273931" y="3769868"/>
                  </a:lnTo>
                  <a:cubicBezTo>
                    <a:pt x="4273931" y="4009771"/>
                    <a:pt x="4079494" y="4204335"/>
                    <a:pt x="3839464" y="4204335"/>
                  </a:cubicBezTo>
                  <a:lnTo>
                    <a:pt x="434467" y="4204335"/>
                  </a:lnTo>
                  <a:cubicBezTo>
                    <a:pt x="194437" y="4204208"/>
                    <a:pt x="0" y="4009771"/>
                    <a:pt x="0" y="3769868"/>
                  </a:cubicBezTo>
                  <a:close/>
                </a:path>
              </a:pathLst>
            </a:custGeom>
            <a:solidFill>
              <a:srgbClr val="FFFFFF"/>
            </a:solidFill>
          </p:spPr>
        </p:sp>
      </p:grpSp>
      <p:grpSp>
        <p:nvGrpSpPr>
          <p:cNvPr name="Group 21" id="21"/>
          <p:cNvGrpSpPr/>
          <p:nvPr/>
        </p:nvGrpSpPr>
        <p:grpSpPr>
          <a:xfrm rot="0">
            <a:off x="14360409" y="4576670"/>
            <a:ext cx="250805" cy="250805"/>
            <a:chOff x="0" y="0"/>
            <a:chExt cx="334406" cy="334406"/>
          </a:xfrm>
        </p:grpSpPr>
        <p:sp>
          <p:nvSpPr>
            <p:cNvPr name="Freeform 22" id="22"/>
            <p:cNvSpPr/>
            <p:nvPr/>
          </p:nvSpPr>
          <p:spPr>
            <a:xfrm flipH="false" flipV="false" rot="0">
              <a:off x="0" y="0"/>
              <a:ext cx="334391" cy="334391"/>
            </a:xfrm>
            <a:custGeom>
              <a:avLst/>
              <a:gdLst/>
              <a:ahLst/>
              <a:cxnLst/>
              <a:rect r="r" b="b" t="t" l="l"/>
              <a:pathLst>
                <a:path h="334391" w="334391">
                  <a:moveTo>
                    <a:pt x="0" y="167259"/>
                  </a:moveTo>
                  <a:cubicBezTo>
                    <a:pt x="0" y="74803"/>
                    <a:pt x="74803" y="0"/>
                    <a:pt x="167259" y="0"/>
                  </a:cubicBezTo>
                  <a:cubicBezTo>
                    <a:pt x="259715" y="0"/>
                    <a:pt x="334391" y="74803"/>
                    <a:pt x="334391" y="167259"/>
                  </a:cubicBezTo>
                  <a:cubicBezTo>
                    <a:pt x="334391" y="259715"/>
                    <a:pt x="259588" y="334391"/>
                    <a:pt x="167259" y="334391"/>
                  </a:cubicBezTo>
                  <a:cubicBezTo>
                    <a:pt x="74930" y="334391"/>
                    <a:pt x="0" y="259588"/>
                    <a:pt x="0" y="167259"/>
                  </a:cubicBezTo>
                  <a:close/>
                </a:path>
              </a:pathLst>
            </a:custGeom>
            <a:solidFill>
              <a:srgbClr val="FFFFFF"/>
            </a:solidFill>
          </p:spPr>
        </p:sp>
      </p:grpSp>
      <p:sp>
        <p:nvSpPr>
          <p:cNvPr name="TextBox 23" id="23"/>
          <p:cNvSpPr txBox="true"/>
          <p:nvPr/>
        </p:nvSpPr>
        <p:spPr>
          <a:xfrm rot="0">
            <a:off x="1028700" y="547223"/>
            <a:ext cx="5522595" cy="1226820"/>
          </a:xfrm>
          <a:prstGeom prst="rect">
            <a:avLst/>
          </a:prstGeom>
        </p:spPr>
        <p:txBody>
          <a:bodyPr anchor="t" rtlCol="false" tIns="0" lIns="0" bIns="0" rIns="0">
            <a:spAutoFit/>
          </a:bodyPr>
          <a:lstStyle/>
          <a:p>
            <a:pPr algn="ctr">
              <a:lnSpc>
                <a:spcPts val="10080"/>
              </a:lnSpc>
            </a:pPr>
            <a:r>
              <a:rPr lang="en-US" sz="7200">
                <a:solidFill>
                  <a:srgbClr val="047C70"/>
                </a:solidFill>
                <a:latin typeface="Canva Sans Bold"/>
                <a:ea typeface="Canva Sans Bold"/>
              </a:rPr>
              <a:t>Amazo﻿n EC2</a:t>
            </a:r>
          </a:p>
        </p:txBody>
      </p:sp>
      <p:grpSp>
        <p:nvGrpSpPr>
          <p:cNvPr name="Group 24" id="24"/>
          <p:cNvGrpSpPr/>
          <p:nvPr/>
        </p:nvGrpSpPr>
        <p:grpSpPr>
          <a:xfrm rot="2770384">
            <a:off x="-2021648" y="-1555413"/>
            <a:ext cx="7141516" cy="10689084"/>
            <a:chOff x="0" y="0"/>
            <a:chExt cx="9522022" cy="14252112"/>
          </a:xfrm>
        </p:grpSpPr>
        <p:sp>
          <p:nvSpPr>
            <p:cNvPr name="Freeform 25" id="25"/>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sp>
        <p:nvSpPr>
          <p:cNvPr name="TextBox 26" id="26"/>
          <p:cNvSpPr txBox="true"/>
          <p:nvPr/>
        </p:nvSpPr>
        <p:spPr>
          <a:xfrm rot="0">
            <a:off x="1028700" y="2050268"/>
            <a:ext cx="16308449" cy="7036435"/>
          </a:xfrm>
          <a:prstGeom prst="rect">
            <a:avLst/>
          </a:prstGeom>
        </p:spPr>
        <p:txBody>
          <a:bodyPr anchor="t" rtlCol="false" tIns="0" lIns="0" bIns="0" rIns="0">
            <a:spAutoFit/>
          </a:bodyPr>
          <a:lstStyle/>
          <a:p>
            <a:pPr algn="l">
              <a:lnSpc>
                <a:spcPts val="4340"/>
              </a:lnSpc>
            </a:pPr>
            <a:r>
              <a:rPr lang="en-US" sz="3100">
                <a:solidFill>
                  <a:srgbClr val="000000"/>
                </a:solidFill>
                <a:latin typeface="Canva Sans"/>
              </a:rPr>
              <a:t>Amazon EC2, or Elastic Compute Cloud, is a service by Amazon Web Services (AWS) that lets you rent virtual machines (instances). These virtual computers, called instances, can be booted up with various configurations of processing power, memory, storage, and operating system. This allows you to quickly set up and scale compute capacity for your applications without having to manage physical hardware.</a:t>
            </a:r>
          </a:p>
          <a:p>
            <a:pPr algn="l">
              <a:lnSpc>
                <a:spcPts val="4340"/>
              </a:lnSpc>
            </a:pPr>
            <a:r>
              <a:rPr lang="en-US" sz="3100">
                <a:solidFill>
                  <a:srgbClr val="000000"/>
                </a:solidFill>
                <a:latin typeface="Canva Sans"/>
              </a:rPr>
              <a:t>Here are some of the reasons why you might use EC2 in your presentation:</a:t>
            </a:r>
          </a:p>
          <a:p>
            <a:pPr algn="l" marL="669291" indent="-334646" lvl="1">
              <a:lnSpc>
                <a:spcPts val="4340"/>
              </a:lnSpc>
              <a:buFont typeface="Arial"/>
              <a:buChar char="•"/>
            </a:pPr>
            <a:r>
              <a:rPr lang="en-US" sz="3100">
                <a:solidFill>
                  <a:srgbClr val="000000"/>
                </a:solidFill>
                <a:latin typeface="Canva Sans"/>
              </a:rPr>
              <a:t>Scalability: Easily add or remove computing power as needed.</a:t>
            </a:r>
          </a:p>
          <a:p>
            <a:pPr algn="l" marL="669291" indent="-334646" lvl="1">
              <a:lnSpc>
                <a:spcPts val="4340"/>
              </a:lnSpc>
              <a:buFont typeface="Arial"/>
              <a:buChar char="•"/>
            </a:pPr>
            <a:r>
              <a:rPr lang="en-US" sz="3100">
                <a:solidFill>
                  <a:srgbClr val="000000"/>
                </a:solidFill>
                <a:latin typeface="Canva Sans"/>
              </a:rPr>
              <a:t>Cost-effective: Pay only for what you use.</a:t>
            </a:r>
          </a:p>
          <a:p>
            <a:pPr algn="l" marL="669291" indent="-334646" lvl="1">
              <a:lnSpc>
                <a:spcPts val="4340"/>
              </a:lnSpc>
              <a:buFont typeface="Arial"/>
              <a:buChar char="•"/>
            </a:pPr>
            <a:r>
              <a:rPr lang="en-US" sz="3100">
                <a:solidFill>
                  <a:srgbClr val="000000"/>
                </a:solidFill>
                <a:latin typeface="Canva Sans"/>
              </a:rPr>
              <a:t>Variety of options: Choose from a wide range of instance types to meet your specific needs.</a:t>
            </a:r>
          </a:p>
          <a:p>
            <a:pPr algn="l" marL="669291" indent="-334646" lvl="1">
              <a:lnSpc>
                <a:spcPts val="4340"/>
              </a:lnSpc>
              <a:buFont typeface="Arial"/>
              <a:buChar char="•"/>
            </a:pPr>
            <a:r>
              <a:rPr lang="en-US" sz="3100">
                <a:solidFill>
                  <a:srgbClr val="000000"/>
                </a:solidFill>
                <a:latin typeface="Canva Sans"/>
              </a:rPr>
              <a:t>Fast setup: Get virtual servers up and running in minutes.</a:t>
            </a:r>
          </a:p>
          <a:p>
            <a:pPr algn="l">
              <a:lnSpc>
                <a:spcPts val="4340"/>
              </a:lnSpc>
            </a:pPr>
            <a:r>
              <a:rPr lang="en-US" sz="3100">
                <a:solidFill>
                  <a:srgbClr val="000000"/>
                </a:solidFill>
                <a:latin typeface="Canva Sans"/>
              </a:rPr>
              <a:t>EC2 is a popular choice for businesses of all sizes looking for a flexible and cost-effective way to run their applications in the cloud.</a:t>
            </a:r>
          </a:p>
        </p:txBody>
      </p:sp>
      <p:grpSp>
        <p:nvGrpSpPr>
          <p:cNvPr name="Group 27" id="27"/>
          <p:cNvGrpSpPr/>
          <p:nvPr/>
        </p:nvGrpSpPr>
        <p:grpSpPr>
          <a:xfrm rot="2770384">
            <a:off x="14175251" y="4541827"/>
            <a:ext cx="7141516" cy="10689084"/>
            <a:chOff x="0" y="0"/>
            <a:chExt cx="9522022" cy="14252112"/>
          </a:xfrm>
        </p:grpSpPr>
        <p:sp>
          <p:nvSpPr>
            <p:cNvPr name="Freeform 28" id="28"/>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0376427" y="-2707620"/>
            <a:ext cx="14568576" cy="16236245"/>
            <a:chOff x="0" y="0"/>
            <a:chExt cx="19424768" cy="21648327"/>
          </a:xfrm>
        </p:grpSpPr>
        <p:grpSp>
          <p:nvGrpSpPr>
            <p:cNvPr name="Group 3" id="3"/>
            <p:cNvGrpSpPr/>
            <p:nvPr/>
          </p:nvGrpSpPr>
          <p:grpSpPr>
            <a:xfrm rot="2770384">
              <a:off x="3968900" y="1118900"/>
              <a:ext cx="9522022" cy="15061637"/>
              <a:chOff x="0" y="0"/>
              <a:chExt cx="9522022" cy="15061637"/>
            </a:xfrm>
          </p:grpSpPr>
          <p:sp>
            <p:nvSpPr>
              <p:cNvPr name="Freeform 4" id="4"/>
              <p:cNvSpPr/>
              <p:nvPr/>
            </p:nvSpPr>
            <p:spPr>
              <a:xfrm flipH="false" flipV="false" rot="0">
                <a:off x="0" y="0"/>
                <a:ext cx="9522078" cy="15061589"/>
              </a:xfrm>
              <a:custGeom>
                <a:avLst/>
                <a:gdLst/>
                <a:ahLst/>
                <a:cxnLst/>
                <a:rect r="r" b="b" t="t" l="l"/>
                <a:pathLst>
                  <a:path h="15061589" w="9522078">
                    <a:moveTo>
                      <a:pt x="0" y="5402636"/>
                    </a:moveTo>
                    <a:lnTo>
                      <a:pt x="4907026" y="0"/>
                    </a:lnTo>
                    <a:lnTo>
                      <a:pt x="8454771" y="0"/>
                    </a:lnTo>
                    <a:cubicBezTo>
                      <a:pt x="9044177" y="0"/>
                      <a:pt x="9522078" y="504912"/>
                      <a:pt x="9522078" y="1127931"/>
                    </a:cubicBezTo>
                    <a:lnTo>
                      <a:pt x="9522078" y="15061589"/>
                    </a:lnTo>
                    <a:close/>
                  </a:path>
                </a:pathLst>
              </a:custGeom>
              <a:solidFill>
                <a:srgbClr val="06AB9A">
                  <a:alpha val="14510"/>
                </a:srgbClr>
              </a:solidFill>
            </p:spPr>
          </p:sp>
        </p:grpSp>
        <p:grpSp>
          <p:nvGrpSpPr>
            <p:cNvPr name="Group 5" id="5"/>
            <p:cNvGrpSpPr/>
            <p:nvPr/>
          </p:nvGrpSpPr>
          <p:grpSpPr>
            <a:xfrm rot="3222798">
              <a:off x="2859042" y="3403199"/>
              <a:ext cx="12973730" cy="13448904"/>
              <a:chOff x="0" y="0"/>
              <a:chExt cx="12973730" cy="13448904"/>
            </a:xfrm>
          </p:grpSpPr>
          <p:sp>
            <p:nvSpPr>
              <p:cNvPr name="Freeform 6" id="6"/>
              <p:cNvSpPr/>
              <p:nvPr/>
            </p:nvSpPr>
            <p:spPr>
              <a:xfrm flipH="false" flipV="false" rot="0">
                <a:off x="0" y="0"/>
                <a:ext cx="12973813" cy="13448919"/>
              </a:xfrm>
              <a:custGeom>
                <a:avLst/>
                <a:gdLst/>
                <a:ahLst/>
                <a:cxnLst/>
                <a:rect r="r" b="b" t="t" l="l"/>
                <a:pathLst>
                  <a:path h="13448919" w="12973813">
                    <a:moveTo>
                      <a:pt x="0" y="5375910"/>
                    </a:moveTo>
                    <a:lnTo>
                      <a:pt x="3947033" y="0"/>
                    </a:lnTo>
                    <a:lnTo>
                      <a:pt x="11906504" y="0"/>
                    </a:lnTo>
                    <a:cubicBezTo>
                      <a:pt x="12495911" y="0"/>
                      <a:pt x="12973813" y="477774"/>
                      <a:pt x="12973813" y="1067308"/>
                    </a:cubicBezTo>
                    <a:lnTo>
                      <a:pt x="12973813" y="10754487"/>
                    </a:lnTo>
                    <a:lnTo>
                      <a:pt x="10995406" y="13448919"/>
                    </a:lnTo>
                    <a:close/>
                  </a:path>
                </a:pathLst>
              </a:custGeom>
              <a:solidFill>
                <a:srgbClr val="06AB9A">
                  <a:alpha val="30980"/>
                </a:srgbClr>
              </a:solidFill>
            </p:spPr>
          </p:sp>
        </p:grpSp>
        <p:grpSp>
          <p:nvGrpSpPr>
            <p:cNvPr name="Group 7" id="7"/>
            <p:cNvGrpSpPr/>
            <p:nvPr/>
          </p:nvGrpSpPr>
          <p:grpSpPr>
            <a:xfrm rot="3600000">
              <a:off x="1855778" y="5395845"/>
              <a:ext cx="16371230" cy="12218042"/>
              <a:chOff x="0" y="0"/>
              <a:chExt cx="16371230" cy="12218042"/>
            </a:xfrm>
          </p:grpSpPr>
          <p:sp>
            <p:nvSpPr>
              <p:cNvPr name="Freeform 8" id="8"/>
              <p:cNvSpPr/>
              <p:nvPr/>
            </p:nvSpPr>
            <p:spPr>
              <a:xfrm flipH="false" flipV="false" rot="0">
                <a:off x="0" y="0"/>
                <a:ext cx="16371190" cy="12218035"/>
              </a:xfrm>
              <a:custGeom>
                <a:avLst/>
                <a:gdLst/>
                <a:ahLst/>
                <a:cxnLst/>
                <a:rect r="r" b="b" t="t" l="l"/>
                <a:pathLst>
                  <a:path h="12218035" w="16371190">
                    <a:moveTo>
                      <a:pt x="0" y="5390515"/>
                    </a:moveTo>
                    <a:lnTo>
                      <a:pt x="3140583" y="0"/>
                    </a:lnTo>
                    <a:lnTo>
                      <a:pt x="15293087" y="0"/>
                    </a:lnTo>
                    <a:cubicBezTo>
                      <a:pt x="15888463" y="0"/>
                      <a:pt x="16371190" y="478282"/>
                      <a:pt x="16371190" y="1068324"/>
                    </a:cubicBezTo>
                    <a:lnTo>
                      <a:pt x="16371190" y="4601591"/>
                    </a:lnTo>
                    <a:lnTo>
                      <a:pt x="11933682" y="12218035"/>
                    </a:lnTo>
                    <a:close/>
                  </a:path>
                </a:pathLst>
              </a:custGeom>
              <a:solidFill>
                <a:srgbClr val="06AB9A">
                  <a:alpha val="44706"/>
                </a:srgbClr>
              </a:solidFill>
            </p:spPr>
          </p:sp>
        </p:grpSp>
      </p:grpSp>
      <p:sp>
        <p:nvSpPr>
          <p:cNvPr name="Freeform 9" id="9"/>
          <p:cNvSpPr/>
          <p:nvPr/>
        </p:nvSpPr>
        <p:spPr>
          <a:xfrm flipH="false" flipV="false" rot="0">
            <a:off x="4397348" y="861943"/>
            <a:ext cx="9493305" cy="7701444"/>
          </a:xfrm>
          <a:custGeom>
            <a:avLst/>
            <a:gdLst/>
            <a:ahLst/>
            <a:cxnLst/>
            <a:rect r="r" b="b" t="t" l="l"/>
            <a:pathLst>
              <a:path h="7701444" w="9493305">
                <a:moveTo>
                  <a:pt x="0" y="0"/>
                </a:moveTo>
                <a:lnTo>
                  <a:pt x="9493304" y="0"/>
                </a:lnTo>
                <a:lnTo>
                  <a:pt x="9493304" y="7701444"/>
                </a:lnTo>
                <a:lnTo>
                  <a:pt x="0" y="7701444"/>
                </a:lnTo>
                <a:lnTo>
                  <a:pt x="0" y="0"/>
                </a:lnTo>
                <a:close/>
              </a:path>
            </a:pathLst>
          </a:custGeom>
          <a:blipFill>
            <a:blip r:embed="rId2"/>
            <a:stretch>
              <a:fillRect l="0" t="0" r="0" b="0"/>
            </a:stretch>
          </a:blipFill>
        </p:spPr>
      </p:sp>
      <p:sp>
        <p:nvSpPr>
          <p:cNvPr name="TextBox 10" id="10"/>
          <p:cNvSpPr txBox="true"/>
          <p:nvPr/>
        </p:nvSpPr>
        <p:spPr>
          <a:xfrm rot="0">
            <a:off x="7330023" y="9005570"/>
            <a:ext cx="3627954" cy="448310"/>
          </a:xfrm>
          <a:prstGeom prst="rect">
            <a:avLst/>
          </a:prstGeom>
        </p:spPr>
        <p:txBody>
          <a:bodyPr anchor="t" rtlCol="false" tIns="0" lIns="0" bIns="0" rIns="0">
            <a:spAutoFit/>
          </a:bodyPr>
          <a:lstStyle/>
          <a:p>
            <a:pPr algn="ctr">
              <a:lnSpc>
                <a:spcPts val="3640"/>
              </a:lnSpc>
            </a:pPr>
            <a:r>
              <a:rPr lang="en-US" sz="2600">
                <a:solidFill>
                  <a:srgbClr val="000000"/>
                </a:solidFill>
                <a:latin typeface="Canva Sans"/>
              </a:rPr>
              <a:t>EC2 Basic Architecture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17384" y="2931008"/>
            <a:ext cx="1669626" cy="747065"/>
            <a:chOff x="0" y="0"/>
            <a:chExt cx="2226168" cy="996086"/>
          </a:xfrm>
        </p:grpSpPr>
        <p:sp>
          <p:nvSpPr>
            <p:cNvPr name="Freeform 3" id="3"/>
            <p:cNvSpPr/>
            <p:nvPr/>
          </p:nvSpPr>
          <p:spPr>
            <a:xfrm flipH="false" flipV="false" rot="0">
              <a:off x="0" y="0"/>
              <a:ext cx="2226168" cy="996044"/>
            </a:xfrm>
            <a:custGeom>
              <a:avLst/>
              <a:gdLst/>
              <a:ahLst/>
              <a:cxnLst/>
              <a:rect r="r" b="b" t="t" l="l"/>
              <a:pathLst>
                <a:path h="996044" w="2226168">
                  <a:moveTo>
                    <a:pt x="12649" y="0"/>
                  </a:moveTo>
                  <a:lnTo>
                    <a:pt x="2213519" y="0"/>
                  </a:lnTo>
                  <a:cubicBezTo>
                    <a:pt x="2220434" y="0"/>
                    <a:pt x="2226168" y="5676"/>
                    <a:pt x="2226168" y="12522"/>
                  </a:cubicBezTo>
                  <a:lnTo>
                    <a:pt x="2226168" y="983523"/>
                  </a:lnTo>
                  <a:cubicBezTo>
                    <a:pt x="2226168" y="990368"/>
                    <a:pt x="2220434" y="996044"/>
                    <a:pt x="2213519" y="996044"/>
                  </a:cubicBezTo>
                  <a:lnTo>
                    <a:pt x="12649" y="996044"/>
                  </a:lnTo>
                  <a:cubicBezTo>
                    <a:pt x="5734" y="996044"/>
                    <a:pt x="0" y="990368"/>
                    <a:pt x="0" y="983523"/>
                  </a:cubicBezTo>
                  <a:lnTo>
                    <a:pt x="0" y="12522"/>
                  </a:lnTo>
                  <a:cubicBezTo>
                    <a:pt x="0" y="5676"/>
                    <a:pt x="5734" y="0"/>
                    <a:pt x="12649" y="0"/>
                  </a:cubicBezTo>
                  <a:moveTo>
                    <a:pt x="12649" y="25043"/>
                  </a:moveTo>
                  <a:lnTo>
                    <a:pt x="12649" y="12522"/>
                  </a:lnTo>
                  <a:lnTo>
                    <a:pt x="25297" y="12522"/>
                  </a:lnTo>
                  <a:lnTo>
                    <a:pt x="25297" y="983523"/>
                  </a:lnTo>
                  <a:lnTo>
                    <a:pt x="12649" y="983523"/>
                  </a:lnTo>
                  <a:lnTo>
                    <a:pt x="12649" y="971001"/>
                  </a:lnTo>
                  <a:lnTo>
                    <a:pt x="2213519" y="971001"/>
                  </a:lnTo>
                  <a:lnTo>
                    <a:pt x="2213519" y="983523"/>
                  </a:lnTo>
                  <a:lnTo>
                    <a:pt x="2200871" y="983523"/>
                  </a:lnTo>
                  <a:lnTo>
                    <a:pt x="2200871" y="12522"/>
                  </a:lnTo>
                  <a:lnTo>
                    <a:pt x="2213519" y="12522"/>
                  </a:lnTo>
                  <a:lnTo>
                    <a:pt x="2213519" y="25043"/>
                  </a:lnTo>
                  <a:lnTo>
                    <a:pt x="12649" y="25043"/>
                  </a:lnTo>
                  <a:close/>
                </a:path>
              </a:pathLst>
            </a:custGeom>
            <a:solidFill>
              <a:srgbClr val="FFFFFF"/>
            </a:solidFill>
          </p:spPr>
        </p:sp>
        <p:sp>
          <p:nvSpPr>
            <p:cNvPr name="TextBox 4" id="4"/>
            <p:cNvSpPr txBox="true"/>
            <p:nvPr/>
          </p:nvSpPr>
          <p:spPr>
            <a:xfrm>
              <a:off x="0" y="-28575"/>
              <a:ext cx="2226168" cy="1024661"/>
            </a:xfrm>
            <a:prstGeom prst="rect">
              <a:avLst/>
            </a:prstGeom>
          </p:spPr>
          <p:txBody>
            <a:bodyPr anchor="t" rtlCol="false" tIns="50800" lIns="50800" bIns="50800" rIns="50800"/>
            <a:lstStyle/>
            <a:p>
              <a:pPr algn="l">
                <a:lnSpc>
                  <a:spcPts val="3240"/>
                </a:lnSpc>
              </a:pPr>
              <a:r>
                <a:rPr lang="en-US" sz="2700">
                  <a:solidFill>
                    <a:srgbClr val="000000"/>
                  </a:solidFill>
                  <a:latin typeface="Poppins"/>
                </a:rPr>
                <a:t>PAGE</a:t>
              </a:r>
            </a:p>
          </p:txBody>
        </p:sp>
      </p:grpSp>
      <p:grpSp>
        <p:nvGrpSpPr>
          <p:cNvPr name="Group 5" id="5"/>
          <p:cNvGrpSpPr/>
          <p:nvPr/>
        </p:nvGrpSpPr>
        <p:grpSpPr>
          <a:xfrm rot="0">
            <a:off x="16202025" y="8572500"/>
            <a:ext cx="2085975" cy="1714500"/>
            <a:chOff x="0" y="0"/>
            <a:chExt cx="2781300" cy="2286000"/>
          </a:xfrm>
        </p:grpSpPr>
        <p:sp>
          <p:nvSpPr>
            <p:cNvPr name="Freeform 6" id="6"/>
            <p:cNvSpPr/>
            <p:nvPr/>
          </p:nvSpPr>
          <p:spPr>
            <a:xfrm flipH="false" flipV="false" rot="0">
              <a:off x="0" y="0"/>
              <a:ext cx="2781300" cy="2286000"/>
            </a:xfrm>
            <a:custGeom>
              <a:avLst/>
              <a:gdLst/>
              <a:ahLst/>
              <a:cxnLst/>
              <a:rect r="r" b="b" t="t" l="l"/>
              <a:pathLst>
                <a:path h="2286000" w="2781300">
                  <a:moveTo>
                    <a:pt x="0" y="0"/>
                  </a:moveTo>
                  <a:lnTo>
                    <a:pt x="2781300" y="0"/>
                  </a:lnTo>
                  <a:lnTo>
                    <a:pt x="2781300" y="2286000"/>
                  </a:lnTo>
                  <a:lnTo>
                    <a:pt x="0" y="2286000"/>
                  </a:lnTo>
                  <a:lnTo>
                    <a:pt x="0" y="0"/>
                  </a:lnTo>
                  <a:close/>
                </a:path>
              </a:pathLst>
            </a:custGeom>
            <a:blipFill>
              <a:blip r:embed="rId3"/>
              <a:stretch>
                <a:fillRect l="0" t="-93069" r="0" b="-93069"/>
              </a:stretch>
            </a:blipFill>
          </p:spPr>
        </p:sp>
      </p:grpSp>
      <p:grpSp>
        <p:nvGrpSpPr>
          <p:cNvPr name="Group 7" id="7"/>
          <p:cNvGrpSpPr/>
          <p:nvPr/>
        </p:nvGrpSpPr>
        <p:grpSpPr>
          <a:xfrm rot="0">
            <a:off x="17398228" y="9836625"/>
            <a:ext cx="54000" cy="324000"/>
            <a:chOff x="0" y="0"/>
            <a:chExt cx="72000" cy="432000"/>
          </a:xfrm>
        </p:grpSpPr>
        <p:sp>
          <p:nvSpPr>
            <p:cNvPr name="Freeform 8" id="8"/>
            <p:cNvSpPr/>
            <p:nvPr/>
          </p:nvSpPr>
          <p:spPr>
            <a:xfrm flipH="false" flipV="false" rot="0">
              <a:off x="0" y="0"/>
              <a:ext cx="72009" cy="432054"/>
            </a:xfrm>
            <a:custGeom>
              <a:avLst/>
              <a:gdLst/>
              <a:ahLst/>
              <a:cxnLst/>
              <a:rect r="r" b="b" t="t" l="l"/>
              <a:pathLst>
                <a:path h="432054" w="72009">
                  <a:moveTo>
                    <a:pt x="0" y="0"/>
                  </a:moveTo>
                  <a:lnTo>
                    <a:pt x="72009" y="0"/>
                  </a:lnTo>
                  <a:lnTo>
                    <a:pt x="72009" y="432054"/>
                  </a:lnTo>
                  <a:lnTo>
                    <a:pt x="0" y="432054"/>
                  </a:lnTo>
                  <a:close/>
                </a:path>
              </a:pathLst>
            </a:custGeom>
            <a:solidFill>
              <a:srgbClr val="07C5B3"/>
            </a:solidFill>
          </p:spPr>
        </p:sp>
      </p:grpSp>
      <p:grpSp>
        <p:nvGrpSpPr>
          <p:cNvPr name="Group 9" id="9"/>
          <p:cNvGrpSpPr/>
          <p:nvPr/>
        </p:nvGrpSpPr>
        <p:grpSpPr>
          <a:xfrm rot="0">
            <a:off x="1028700" y="2095938"/>
            <a:ext cx="7607345" cy="3269076"/>
            <a:chOff x="0" y="0"/>
            <a:chExt cx="8956356" cy="3848782"/>
          </a:xfrm>
        </p:grpSpPr>
        <p:sp>
          <p:nvSpPr>
            <p:cNvPr name="Freeform 10" id="10"/>
            <p:cNvSpPr/>
            <p:nvPr/>
          </p:nvSpPr>
          <p:spPr>
            <a:xfrm flipH="false" flipV="false" rot="0">
              <a:off x="16771" y="10859"/>
              <a:ext cx="8922760" cy="3827121"/>
            </a:xfrm>
            <a:custGeom>
              <a:avLst/>
              <a:gdLst/>
              <a:ahLst/>
              <a:cxnLst/>
              <a:rect r="r" b="b" t="t" l="l"/>
              <a:pathLst>
                <a:path h="3827121" w="8922760">
                  <a:moveTo>
                    <a:pt x="0" y="362362"/>
                  </a:moveTo>
                  <a:cubicBezTo>
                    <a:pt x="0" y="162232"/>
                    <a:pt x="251064" y="0"/>
                    <a:pt x="560660" y="0"/>
                  </a:cubicBezTo>
                  <a:lnTo>
                    <a:pt x="8362100" y="0"/>
                  </a:lnTo>
                  <a:cubicBezTo>
                    <a:pt x="8671696" y="0"/>
                    <a:pt x="8922760" y="162232"/>
                    <a:pt x="8922760" y="362362"/>
                  </a:cubicBezTo>
                  <a:lnTo>
                    <a:pt x="8922760" y="3464758"/>
                  </a:lnTo>
                  <a:cubicBezTo>
                    <a:pt x="8922760" y="3664888"/>
                    <a:pt x="8671696" y="3827121"/>
                    <a:pt x="8362100" y="3827121"/>
                  </a:cubicBezTo>
                  <a:lnTo>
                    <a:pt x="560660" y="3827121"/>
                  </a:lnTo>
                  <a:cubicBezTo>
                    <a:pt x="251064" y="3827012"/>
                    <a:pt x="0" y="3664888"/>
                    <a:pt x="0" y="3464758"/>
                  </a:cubicBezTo>
                  <a:close/>
                </a:path>
              </a:pathLst>
            </a:custGeom>
            <a:solidFill>
              <a:srgbClr val="FFFFFF"/>
            </a:solidFill>
          </p:spPr>
        </p:sp>
        <p:sp>
          <p:nvSpPr>
            <p:cNvPr name="Freeform 11" id="11"/>
            <p:cNvSpPr/>
            <p:nvPr/>
          </p:nvSpPr>
          <p:spPr>
            <a:xfrm flipH="false" flipV="false" rot="0">
              <a:off x="0" y="0"/>
              <a:ext cx="8956302" cy="3848848"/>
            </a:xfrm>
            <a:custGeom>
              <a:avLst/>
              <a:gdLst/>
              <a:ahLst/>
              <a:cxnLst/>
              <a:rect r="r" b="b" t="t" l="l"/>
              <a:pathLst>
                <a:path h="3848848" w="8956302">
                  <a:moveTo>
                    <a:pt x="0" y="373221"/>
                  </a:moveTo>
                  <a:cubicBezTo>
                    <a:pt x="0" y="167119"/>
                    <a:pt x="258611" y="0"/>
                    <a:pt x="577431" y="0"/>
                  </a:cubicBezTo>
                  <a:lnTo>
                    <a:pt x="8378871" y="0"/>
                  </a:lnTo>
                  <a:lnTo>
                    <a:pt x="8378871" y="10859"/>
                  </a:lnTo>
                  <a:lnTo>
                    <a:pt x="8378871" y="0"/>
                  </a:lnTo>
                  <a:cubicBezTo>
                    <a:pt x="8697690" y="0"/>
                    <a:pt x="8956302" y="167119"/>
                    <a:pt x="8956302" y="373221"/>
                  </a:cubicBezTo>
                  <a:lnTo>
                    <a:pt x="8939531" y="373221"/>
                  </a:lnTo>
                  <a:lnTo>
                    <a:pt x="8956302" y="373221"/>
                  </a:lnTo>
                  <a:lnTo>
                    <a:pt x="8956302" y="3475617"/>
                  </a:lnTo>
                  <a:lnTo>
                    <a:pt x="8939531" y="3475617"/>
                  </a:lnTo>
                  <a:lnTo>
                    <a:pt x="8956302" y="3475617"/>
                  </a:lnTo>
                  <a:cubicBezTo>
                    <a:pt x="8956302" y="3681720"/>
                    <a:pt x="8697690" y="3848848"/>
                    <a:pt x="8378871" y="3848848"/>
                  </a:cubicBezTo>
                  <a:lnTo>
                    <a:pt x="8378871" y="3837980"/>
                  </a:lnTo>
                  <a:lnTo>
                    <a:pt x="8378871" y="3848848"/>
                  </a:lnTo>
                  <a:lnTo>
                    <a:pt x="577431" y="3848848"/>
                  </a:lnTo>
                  <a:lnTo>
                    <a:pt x="577431" y="3837980"/>
                  </a:lnTo>
                  <a:lnTo>
                    <a:pt x="577431" y="3848848"/>
                  </a:lnTo>
                  <a:cubicBezTo>
                    <a:pt x="258611" y="3848730"/>
                    <a:pt x="0" y="3681719"/>
                    <a:pt x="0" y="3475617"/>
                  </a:cubicBezTo>
                  <a:lnTo>
                    <a:pt x="0" y="373221"/>
                  </a:lnTo>
                  <a:lnTo>
                    <a:pt x="16771" y="373221"/>
                  </a:lnTo>
                  <a:lnTo>
                    <a:pt x="0" y="373221"/>
                  </a:lnTo>
                  <a:moveTo>
                    <a:pt x="33542" y="373221"/>
                  </a:moveTo>
                  <a:lnTo>
                    <a:pt x="33542" y="3475617"/>
                  </a:lnTo>
                  <a:lnTo>
                    <a:pt x="16771" y="3475617"/>
                  </a:lnTo>
                  <a:lnTo>
                    <a:pt x="33542" y="3475617"/>
                  </a:lnTo>
                  <a:cubicBezTo>
                    <a:pt x="33542" y="3669666"/>
                    <a:pt x="277060" y="3827121"/>
                    <a:pt x="577431" y="3827121"/>
                  </a:cubicBezTo>
                  <a:lnTo>
                    <a:pt x="8378871" y="3827121"/>
                  </a:lnTo>
                  <a:cubicBezTo>
                    <a:pt x="8679242" y="3827121"/>
                    <a:pt x="8922760" y="3669775"/>
                    <a:pt x="8922760" y="3475617"/>
                  </a:cubicBezTo>
                  <a:lnTo>
                    <a:pt x="8922760" y="373221"/>
                  </a:lnTo>
                  <a:cubicBezTo>
                    <a:pt x="8922760" y="179064"/>
                    <a:pt x="8679242" y="21718"/>
                    <a:pt x="8378871" y="21718"/>
                  </a:cubicBezTo>
                  <a:lnTo>
                    <a:pt x="577431" y="21718"/>
                  </a:lnTo>
                  <a:lnTo>
                    <a:pt x="577431" y="10859"/>
                  </a:lnTo>
                  <a:lnTo>
                    <a:pt x="577431" y="21718"/>
                  </a:lnTo>
                  <a:cubicBezTo>
                    <a:pt x="277060" y="21718"/>
                    <a:pt x="33542" y="179064"/>
                    <a:pt x="33542" y="373221"/>
                  </a:cubicBezTo>
                  <a:close/>
                </a:path>
              </a:pathLst>
            </a:custGeom>
            <a:solidFill>
              <a:srgbClr val="BFBFBF"/>
            </a:solidFill>
          </p:spPr>
        </p:sp>
      </p:grpSp>
      <p:grpSp>
        <p:nvGrpSpPr>
          <p:cNvPr name="Group 12" id="12"/>
          <p:cNvGrpSpPr/>
          <p:nvPr/>
        </p:nvGrpSpPr>
        <p:grpSpPr>
          <a:xfrm rot="0">
            <a:off x="1504514" y="1941679"/>
            <a:ext cx="541914" cy="803414"/>
            <a:chOff x="0" y="0"/>
            <a:chExt cx="638012" cy="945884"/>
          </a:xfrm>
        </p:grpSpPr>
        <p:sp>
          <p:nvSpPr>
            <p:cNvPr name="Freeform 13" id="13"/>
            <p:cNvSpPr/>
            <p:nvPr/>
          </p:nvSpPr>
          <p:spPr>
            <a:xfrm flipH="false" flipV="false" rot="0">
              <a:off x="0" y="0"/>
              <a:ext cx="637994" cy="945896"/>
            </a:xfrm>
            <a:custGeom>
              <a:avLst/>
              <a:gdLst/>
              <a:ahLst/>
              <a:cxnLst/>
              <a:rect r="r" b="b" t="t" l="l"/>
              <a:pathLst>
                <a:path h="945896" w="637994">
                  <a:moveTo>
                    <a:pt x="42470" y="0"/>
                  </a:moveTo>
                  <a:lnTo>
                    <a:pt x="595525" y="0"/>
                  </a:lnTo>
                  <a:cubicBezTo>
                    <a:pt x="618978" y="0"/>
                    <a:pt x="637994" y="15240"/>
                    <a:pt x="637994" y="34036"/>
                  </a:cubicBezTo>
                  <a:lnTo>
                    <a:pt x="637994" y="545211"/>
                  </a:lnTo>
                  <a:lnTo>
                    <a:pt x="637994" y="672592"/>
                  </a:lnTo>
                  <a:lnTo>
                    <a:pt x="637994" y="775462"/>
                  </a:lnTo>
                  <a:lnTo>
                    <a:pt x="322959" y="945896"/>
                  </a:lnTo>
                  <a:lnTo>
                    <a:pt x="0" y="775462"/>
                  </a:lnTo>
                  <a:lnTo>
                    <a:pt x="0" y="672592"/>
                  </a:lnTo>
                  <a:lnTo>
                    <a:pt x="0" y="545211"/>
                  </a:lnTo>
                  <a:lnTo>
                    <a:pt x="0" y="34036"/>
                  </a:lnTo>
                  <a:cubicBezTo>
                    <a:pt x="0" y="15240"/>
                    <a:pt x="19016" y="0"/>
                    <a:pt x="42470" y="0"/>
                  </a:cubicBezTo>
                  <a:close/>
                </a:path>
              </a:pathLst>
            </a:custGeom>
            <a:solidFill>
              <a:srgbClr val="06AB9A"/>
            </a:solidFill>
          </p:spPr>
        </p:sp>
      </p:grpSp>
      <p:grpSp>
        <p:nvGrpSpPr>
          <p:cNvPr name="Group 14" id="14"/>
          <p:cNvGrpSpPr/>
          <p:nvPr/>
        </p:nvGrpSpPr>
        <p:grpSpPr>
          <a:xfrm rot="0">
            <a:off x="9442702" y="2095938"/>
            <a:ext cx="7640094" cy="3269076"/>
            <a:chOff x="0" y="0"/>
            <a:chExt cx="8994913" cy="3848782"/>
          </a:xfrm>
        </p:grpSpPr>
        <p:sp>
          <p:nvSpPr>
            <p:cNvPr name="Freeform 15" id="15"/>
            <p:cNvSpPr/>
            <p:nvPr/>
          </p:nvSpPr>
          <p:spPr>
            <a:xfrm flipH="false" flipV="false" rot="0">
              <a:off x="16843" y="10859"/>
              <a:ext cx="8961172" cy="3827121"/>
            </a:xfrm>
            <a:custGeom>
              <a:avLst/>
              <a:gdLst/>
              <a:ahLst/>
              <a:cxnLst/>
              <a:rect r="r" b="b" t="t" l="l"/>
              <a:pathLst>
                <a:path h="3827121" w="8961172">
                  <a:moveTo>
                    <a:pt x="0" y="362362"/>
                  </a:moveTo>
                  <a:cubicBezTo>
                    <a:pt x="0" y="162232"/>
                    <a:pt x="252145" y="0"/>
                    <a:pt x="563074" y="0"/>
                  </a:cubicBezTo>
                  <a:lnTo>
                    <a:pt x="8398098" y="0"/>
                  </a:lnTo>
                  <a:cubicBezTo>
                    <a:pt x="8709027" y="0"/>
                    <a:pt x="8961173" y="162232"/>
                    <a:pt x="8961173" y="362362"/>
                  </a:cubicBezTo>
                  <a:lnTo>
                    <a:pt x="8961173" y="3464758"/>
                  </a:lnTo>
                  <a:cubicBezTo>
                    <a:pt x="8961173" y="3664888"/>
                    <a:pt x="8709027" y="3827121"/>
                    <a:pt x="8398098" y="3827121"/>
                  </a:cubicBezTo>
                  <a:lnTo>
                    <a:pt x="563074" y="3827121"/>
                  </a:lnTo>
                  <a:cubicBezTo>
                    <a:pt x="252145" y="3827012"/>
                    <a:pt x="0" y="3664888"/>
                    <a:pt x="0" y="3464758"/>
                  </a:cubicBezTo>
                  <a:close/>
                </a:path>
              </a:pathLst>
            </a:custGeom>
            <a:solidFill>
              <a:srgbClr val="FFFFFF"/>
            </a:solidFill>
          </p:spPr>
        </p:sp>
        <p:sp>
          <p:nvSpPr>
            <p:cNvPr name="Freeform 16" id="16"/>
            <p:cNvSpPr/>
            <p:nvPr/>
          </p:nvSpPr>
          <p:spPr>
            <a:xfrm flipH="false" flipV="false" rot="0">
              <a:off x="0" y="0"/>
              <a:ext cx="8994859" cy="3848848"/>
            </a:xfrm>
            <a:custGeom>
              <a:avLst/>
              <a:gdLst/>
              <a:ahLst/>
              <a:cxnLst/>
              <a:rect r="r" b="b" t="t" l="l"/>
              <a:pathLst>
                <a:path h="3848848" w="8994859">
                  <a:moveTo>
                    <a:pt x="0" y="373221"/>
                  </a:moveTo>
                  <a:cubicBezTo>
                    <a:pt x="0" y="167119"/>
                    <a:pt x="259725" y="0"/>
                    <a:pt x="579917" y="0"/>
                  </a:cubicBezTo>
                  <a:lnTo>
                    <a:pt x="8414941" y="0"/>
                  </a:lnTo>
                  <a:lnTo>
                    <a:pt x="8414941" y="10859"/>
                  </a:lnTo>
                  <a:lnTo>
                    <a:pt x="8414941" y="0"/>
                  </a:lnTo>
                  <a:cubicBezTo>
                    <a:pt x="8735133" y="0"/>
                    <a:pt x="8994859" y="167119"/>
                    <a:pt x="8994859" y="373221"/>
                  </a:cubicBezTo>
                  <a:lnTo>
                    <a:pt x="8978016" y="373221"/>
                  </a:lnTo>
                  <a:lnTo>
                    <a:pt x="8994859" y="373221"/>
                  </a:lnTo>
                  <a:lnTo>
                    <a:pt x="8994859" y="3475617"/>
                  </a:lnTo>
                  <a:lnTo>
                    <a:pt x="8978016" y="3475617"/>
                  </a:lnTo>
                  <a:lnTo>
                    <a:pt x="8994859" y="3475617"/>
                  </a:lnTo>
                  <a:cubicBezTo>
                    <a:pt x="8994859" y="3681720"/>
                    <a:pt x="8735133" y="3848848"/>
                    <a:pt x="8414941" y="3848848"/>
                  </a:cubicBezTo>
                  <a:lnTo>
                    <a:pt x="8414941" y="3837980"/>
                  </a:lnTo>
                  <a:lnTo>
                    <a:pt x="8414941" y="3848848"/>
                  </a:lnTo>
                  <a:lnTo>
                    <a:pt x="579917" y="3848848"/>
                  </a:lnTo>
                  <a:lnTo>
                    <a:pt x="579917" y="3837980"/>
                  </a:lnTo>
                  <a:lnTo>
                    <a:pt x="579917" y="3848848"/>
                  </a:lnTo>
                  <a:cubicBezTo>
                    <a:pt x="259725" y="3848730"/>
                    <a:pt x="0" y="3681719"/>
                    <a:pt x="0" y="3475617"/>
                  </a:cubicBezTo>
                  <a:lnTo>
                    <a:pt x="0" y="373221"/>
                  </a:lnTo>
                  <a:lnTo>
                    <a:pt x="16843" y="373221"/>
                  </a:lnTo>
                  <a:lnTo>
                    <a:pt x="0" y="373221"/>
                  </a:lnTo>
                  <a:moveTo>
                    <a:pt x="33687" y="373221"/>
                  </a:moveTo>
                  <a:lnTo>
                    <a:pt x="33687" y="3475617"/>
                  </a:lnTo>
                  <a:lnTo>
                    <a:pt x="16843" y="3475617"/>
                  </a:lnTo>
                  <a:lnTo>
                    <a:pt x="33687" y="3475617"/>
                  </a:lnTo>
                  <a:cubicBezTo>
                    <a:pt x="33687" y="3669666"/>
                    <a:pt x="278252" y="3827121"/>
                    <a:pt x="579917" y="3827121"/>
                  </a:cubicBezTo>
                  <a:lnTo>
                    <a:pt x="8414941" y="3827121"/>
                  </a:lnTo>
                  <a:cubicBezTo>
                    <a:pt x="8716606" y="3827121"/>
                    <a:pt x="8961172" y="3669775"/>
                    <a:pt x="8961172" y="3475617"/>
                  </a:cubicBezTo>
                  <a:lnTo>
                    <a:pt x="8961172" y="373221"/>
                  </a:lnTo>
                  <a:cubicBezTo>
                    <a:pt x="8961172" y="179064"/>
                    <a:pt x="8716606" y="21718"/>
                    <a:pt x="8414941" y="21718"/>
                  </a:cubicBezTo>
                  <a:lnTo>
                    <a:pt x="579917" y="21718"/>
                  </a:lnTo>
                  <a:lnTo>
                    <a:pt x="579917" y="10859"/>
                  </a:lnTo>
                  <a:lnTo>
                    <a:pt x="579917" y="21718"/>
                  </a:lnTo>
                  <a:cubicBezTo>
                    <a:pt x="278252" y="21718"/>
                    <a:pt x="33687" y="179064"/>
                    <a:pt x="33687" y="373221"/>
                  </a:cubicBezTo>
                  <a:close/>
                </a:path>
              </a:pathLst>
            </a:custGeom>
            <a:solidFill>
              <a:srgbClr val="BFBFBF"/>
            </a:solidFill>
          </p:spPr>
        </p:sp>
      </p:grpSp>
      <p:grpSp>
        <p:nvGrpSpPr>
          <p:cNvPr name="Group 17" id="17"/>
          <p:cNvGrpSpPr/>
          <p:nvPr/>
        </p:nvGrpSpPr>
        <p:grpSpPr>
          <a:xfrm rot="0">
            <a:off x="9948437" y="1941679"/>
            <a:ext cx="575992" cy="803414"/>
            <a:chOff x="0" y="0"/>
            <a:chExt cx="678132" cy="945884"/>
          </a:xfrm>
        </p:grpSpPr>
        <p:sp>
          <p:nvSpPr>
            <p:cNvPr name="Freeform 18" id="18"/>
            <p:cNvSpPr/>
            <p:nvPr/>
          </p:nvSpPr>
          <p:spPr>
            <a:xfrm flipH="false" flipV="false" rot="0">
              <a:off x="0" y="0"/>
              <a:ext cx="678114" cy="945896"/>
            </a:xfrm>
            <a:custGeom>
              <a:avLst/>
              <a:gdLst/>
              <a:ahLst/>
              <a:cxnLst/>
              <a:rect r="r" b="b" t="t" l="l"/>
              <a:pathLst>
                <a:path h="945896" w="678114">
                  <a:moveTo>
                    <a:pt x="45140" y="0"/>
                  </a:moveTo>
                  <a:lnTo>
                    <a:pt x="632973" y="0"/>
                  </a:lnTo>
                  <a:cubicBezTo>
                    <a:pt x="657902" y="0"/>
                    <a:pt x="678114" y="15240"/>
                    <a:pt x="678114" y="34036"/>
                  </a:cubicBezTo>
                  <a:lnTo>
                    <a:pt x="678114" y="545211"/>
                  </a:lnTo>
                  <a:lnTo>
                    <a:pt x="678114" y="672592"/>
                  </a:lnTo>
                  <a:lnTo>
                    <a:pt x="678114" y="775462"/>
                  </a:lnTo>
                  <a:lnTo>
                    <a:pt x="343268" y="945896"/>
                  </a:lnTo>
                  <a:lnTo>
                    <a:pt x="0" y="775462"/>
                  </a:lnTo>
                  <a:lnTo>
                    <a:pt x="0" y="672592"/>
                  </a:lnTo>
                  <a:lnTo>
                    <a:pt x="0" y="545211"/>
                  </a:lnTo>
                  <a:lnTo>
                    <a:pt x="0" y="34036"/>
                  </a:lnTo>
                  <a:cubicBezTo>
                    <a:pt x="0" y="15240"/>
                    <a:pt x="20212" y="0"/>
                    <a:pt x="45140" y="0"/>
                  </a:cubicBezTo>
                  <a:close/>
                </a:path>
              </a:pathLst>
            </a:custGeom>
            <a:solidFill>
              <a:srgbClr val="002060"/>
            </a:solidFill>
          </p:spPr>
        </p:sp>
      </p:grpSp>
      <p:grpSp>
        <p:nvGrpSpPr>
          <p:cNvPr name="Group 19" id="19"/>
          <p:cNvGrpSpPr/>
          <p:nvPr/>
        </p:nvGrpSpPr>
        <p:grpSpPr>
          <a:xfrm rot="0">
            <a:off x="1028700" y="5805024"/>
            <a:ext cx="7607345" cy="3994780"/>
            <a:chOff x="0" y="0"/>
            <a:chExt cx="8956356" cy="4703175"/>
          </a:xfrm>
        </p:grpSpPr>
        <p:sp>
          <p:nvSpPr>
            <p:cNvPr name="Freeform 20" id="20"/>
            <p:cNvSpPr/>
            <p:nvPr/>
          </p:nvSpPr>
          <p:spPr>
            <a:xfrm flipH="false" flipV="false" rot="0">
              <a:off x="16771" y="13270"/>
              <a:ext cx="8922760" cy="4676705"/>
            </a:xfrm>
            <a:custGeom>
              <a:avLst/>
              <a:gdLst/>
              <a:ahLst/>
              <a:cxnLst/>
              <a:rect r="r" b="b" t="t" l="l"/>
              <a:pathLst>
                <a:path h="4676705" w="8922760">
                  <a:moveTo>
                    <a:pt x="0" y="442803"/>
                  </a:moveTo>
                  <a:cubicBezTo>
                    <a:pt x="0" y="198246"/>
                    <a:pt x="251064" y="0"/>
                    <a:pt x="560660" y="0"/>
                  </a:cubicBezTo>
                  <a:lnTo>
                    <a:pt x="8362100" y="0"/>
                  </a:lnTo>
                  <a:cubicBezTo>
                    <a:pt x="8671696" y="0"/>
                    <a:pt x="8922760" y="198246"/>
                    <a:pt x="8922760" y="442803"/>
                  </a:cubicBezTo>
                  <a:lnTo>
                    <a:pt x="8922760" y="4233901"/>
                  </a:lnTo>
                  <a:cubicBezTo>
                    <a:pt x="8922760" y="4478458"/>
                    <a:pt x="8671696" y="4676705"/>
                    <a:pt x="8362100" y="4676705"/>
                  </a:cubicBezTo>
                  <a:lnTo>
                    <a:pt x="560660" y="4676705"/>
                  </a:lnTo>
                  <a:cubicBezTo>
                    <a:pt x="251064" y="4676572"/>
                    <a:pt x="0" y="4478458"/>
                    <a:pt x="0" y="4233901"/>
                  </a:cubicBezTo>
                  <a:close/>
                </a:path>
              </a:pathLst>
            </a:custGeom>
            <a:solidFill>
              <a:srgbClr val="FFFFFF"/>
            </a:solidFill>
          </p:spPr>
        </p:sp>
        <p:sp>
          <p:nvSpPr>
            <p:cNvPr name="Freeform 21" id="21"/>
            <p:cNvSpPr/>
            <p:nvPr/>
          </p:nvSpPr>
          <p:spPr>
            <a:xfrm flipH="false" flipV="false" rot="0">
              <a:off x="0" y="0"/>
              <a:ext cx="8956302" cy="4703241"/>
            </a:xfrm>
            <a:custGeom>
              <a:avLst/>
              <a:gdLst/>
              <a:ahLst/>
              <a:cxnLst/>
              <a:rect r="r" b="b" t="t" l="l"/>
              <a:pathLst>
                <a:path h="4703241" w="8956302">
                  <a:moveTo>
                    <a:pt x="0" y="456073"/>
                  </a:moveTo>
                  <a:cubicBezTo>
                    <a:pt x="0" y="204218"/>
                    <a:pt x="258611" y="0"/>
                    <a:pt x="577431" y="0"/>
                  </a:cubicBezTo>
                  <a:lnTo>
                    <a:pt x="8378871" y="0"/>
                  </a:lnTo>
                  <a:lnTo>
                    <a:pt x="8378871" y="13270"/>
                  </a:lnTo>
                  <a:lnTo>
                    <a:pt x="8378871" y="0"/>
                  </a:lnTo>
                  <a:cubicBezTo>
                    <a:pt x="8697690" y="0"/>
                    <a:pt x="8956302" y="204218"/>
                    <a:pt x="8956302" y="456073"/>
                  </a:cubicBezTo>
                  <a:lnTo>
                    <a:pt x="8939531" y="456073"/>
                  </a:lnTo>
                  <a:lnTo>
                    <a:pt x="8956302" y="456073"/>
                  </a:lnTo>
                  <a:lnTo>
                    <a:pt x="8956302" y="4247171"/>
                  </a:lnTo>
                  <a:lnTo>
                    <a:pt x="8939531" y="4247171"/>
                  </a:lnTo>
                  <a:lnTo>
                    <a:pt x="8956302" y="4247171"/>
                  </a:lnTo>
                  <a:cubicBezTo>
                    <a:pt x="8956302" y="4499027"/>
                    <a:pt x="8697690" y="4703241"/>
                    <a:pt x="8378871" y="4703241"/>
                  </a:cubicBezTo>
                  <a:lnTo>
                    <a:pt x="8378871" y="4689975"/>
                  </a:lnTo>
                  <a:lnTo>
                    <a:pt x="8378871" y="4703241"/>
                  </a:lnTo>
                  <a:lnTo>
                    <a:pt x="577431" y="4703241"/>
                  </a:lnTo>
                  <a:lnTo>
                    <a:pt x="577431" y="4689975"/>
                  </a:lnTo>
                  <a:lnTo>
                    <a:pt x="577431" y="4703241"/>
                  </a:lnTo>
                  <a:cubicBezTo>
                    <a:pt x="258611" y="4703111"/>
                    <a:pt x="0" y="4499026"/>
                    <a:pt x="0" y="4247171"/>
                  </a:cubicBezTo>
                  <a:lnTo>
                    <a:pt x="0" y="456073"/>
                  </a:lnTo>
                  <a:lnTo>
                    <a:pt x="16771" y="456073"/>
                  </a:lnTo>
                  <a:lnTo>
                    <a:pt x="0" y="456073"/>
                  </a:lnTo>
                  <a:moveTo>
                    <a:pt x="33542" y="456073"/>
                  </a:moveTo>
                  <a:lnTo>
                    <a:pt x="33542" y="4247171"/>
                  </a:lnTo>
                  <a:lnTo>
                    <a:pt x="16771" y="4247171"/>
                  </a:lnTo>
                  <a:lnTo>
                    <a:pt x="33542" y="4247171"/>
                  </a:lnTo>
                  <a:cubicBezTo>
                    <a:pt x="33542" y="4484297"/>
                    <a:pt x="277060" y="4676705"/>
                    <a:pt x="577431" y="4676705"/>
                  </a:cubicBezTo>
                  <a:lnTo>
                    <a:pt x="8378871" y="4676705"/>
                  </a:lnTo>
                  <a:cubicBezTo>
                    <a:pt x="8679242" y="4676705"/>
                    <a:pt x="8922760" y="4484430"/>
                    <a:pt x="8922760" y="4247171"/>
                  </a:cubicBezTo>
                  <a:lnTo>
                    <a:pt x="8922760" y="456073"/>
                  </a:lnTo>
                  <a:cubicBezTo>
                    <a:pt x="8922760" y="218814"/>
                    <a:pt x="8679242" y="26539"/>
                    <a:pt x="8378871" y="26539"/>
                  </a:cubicBezTo>
                  <a:lnTo>
                    <a:pt x="577431" y="26539"/>
                  </a:lnTo>
                  <a:lnTo>
                    <a:pt x="577431" y="13270"/>
                  </a:lnTo>
                  <a:lnTo>
                    <a:pt x="577431" y="26539"/>
                  </a:lnTo>
                  <a:cubicBezTo>
                    <a:pt x="277060" y="26539"/>
                    <a:pt x="33542" y="218814"/>
                    <a:pt x="33542" y="456073"/>
                  </a:cubicBezTo>
                  <a:close/>
                </a:path>
              </a:pathLst>
            </a:custGeom>
            <a:solidFill>
              <a:srgbClr val="BFBFBF"/>
            </a:solidFill>
          </p:spPr>
        </p:sp>
      </p:grpSp>
      <p:grpSp>
        <p:nvGrpSpPr>
          <p:cNvPr name="Group 22" id="22"/>
          <p:cNvGrpSpPr/>
          <p:nvPr/>
        </p:nvGrpSpPr>
        <p:grpSpPr>
          <a:xfrm rot="0">
            <a:off x="1501869" y="5650764"/>
            <a:ext cx="538902" cy="803414"/>
            <a:chOff x="0" y="0"/>
            <a:chExt cx="634465" cy="945884"/>
          </a:xfrm>
        </p:grpSpPr>
        <p:sp>
          <p:nvSpPr>
            <p:cNvPr name="Freeform 23" id="23"/>
            <p:cNvSpPr/>
            <p:nvPr/>
          </p:nvSpPr>
          <p:spPr>
            <a:xfrm flipH="false" flipV="false" rot="0">
              <a:off x="0" y="0"/>
              <a:ext cx="634448" cy="945896"/>
            </a:xfrm>
            <a:custGeom>
              <a:avLst/>
              <a:gdLst/>
              <a:ahLst/>
              <a:cxnLst/>
              <a:rect r="r" b="b" t="t" l="l"/>
              <a:pathLst>
                <a:path h="945896" w="634448">
                  <a:moveTo>
                    <a:pt x="42233" y="0"/>
                  </a:moveTo>
                  <a:lnTo>
                    <a:pt x="592214" y="0"/>
                  </a:lnTo>
                  <a:cubicBezTo>
                    <a:pt x="615537" y="0"/>
                    <a:pt x="634448" y="15240"/>
                    <a:pt x="634448" y="34036"/>
                  </a:cubicBezTo>
                  <a:lnTo>
                    <a:pt x="634448" y="545211"/>
                  </a:lnTo>
                  <a:lnTo>
                    <a:pt x="634448" y="672592"/>
                  </a:lnTo>
                  <a:lnTo>
                    <a:pt x="634448" y="775462"/>
                  </a:lnTo>
                  <a:lnTo>
                    <a:pt x="321164" y="945896"/>
                  </a:lnTo>
                  <a:lnTo>
                    <a:pt x="0" y="775462"/>
                  </a:lnTo>
                  <a:lnTo>
                    <a:pt x="0" y="672592"/>
                  </a:lnTo>
                  <a:lnTo>
                    <a:pt x="0" y="545211"/>
                  </a:lnTo>
                  <a:lnTo>
                    <a:pt x="0" y="34036"/>
                  </a:lnTo>
                  <a:cubicBezTo>
                    <a:pt x="0" y="15240"/>
                    <a:pt x="18911" y="0"/>
                    <a:pt x="42233" y="0"/>
                  </a:cubicBezTo>
                  <a:close/>
                </a:path>
              </a:pathLst>
            </a:custGeom>
            <a:solidFill>
              <a:srgbClr val="002060"/>
            </a:solidFill>
          </p:spPr>
        </p:sp>
      </p:grpSp>
      <p:grpSp>
        <p:nvGrpSpPr>
          <p:cNvPr name="Group 24" id="24"/>
          <p:cNvGrpSpPr/>
          <p:nvPr/>
        </p:nvGrpSpPr>
        <p:grpSpPr>
          <a:xfrm rot="0">
            <a:off x="9442702" y="5840381"/>
            <a:ext cx="7640094" cy="3959423"/>
            <a:chOff x="0" y="0"/>
            <a:chExt cx="8994913" cy="4661548"/>
          </a:xfrm>
        </p:grpSpPr>
        <p:sp>
          <p:nvSpPr>
            <p:cNvPr name="Freeform 25" id="25"/>
            <p:cNvSpPr/>
            <p:nvPr/>
          </p:nvSpPr>
          <p:spPr>
            <a:xfrm flipH="false" flipV="false" rot="0">
              <a:off x="16843" y="13152"/>
              <a:ext cx="8961172" cy="4635312"/>
            </a:xfrm>
            <a:custGeom>
              <a:avLst/>
              <a:gdLst/>
              <a:ahLst/>
              <a:cxnLst/>
              <a:rect r="r" b="b" t="t" l="l"/>
              <a:pathLst>
                <a:path h="4635312" w="8961172">
                  <a:moveTo>
                    <a:pt x="0" y="438884"/>
                  </a:moveTo>
                  <a:cubicBezTo>
                    <a:pt x="0" y="196492"/>
                    <a:pt x="252145" y="0"/>
                    <a:pt x="563074" y="0"/>
                  </a:cubicBezTo>
                  <a:lnTo>
                    <a:pt x="8398098" y="0"/>
                  </a:lnTo>
                  <a:cubicBezTo>
                    <a:pt x="8709027" y="0"/>
                    <a:pt x="8961173" y="196492"/>
                    <a:pt x="8961173" y="438884"/>
                  </a:cubicBezTo>
                  <a:lnTo>
                    <a:pt x="8961173" y="4196428"/>
                  </a:lnTo>
                  <a:cubicBezTo>
                    <a:pt x="8961173" y="4438820"/>
                    <a:pt x="8709027" y="4635312"/>
                    <a:pt x="8398098" y="4635312"/>
                  </a:cubicBezTo>
                  <a:lnTo>
                    <a:pt x="563074" y="4635312"/>
                  </a:lnTo>
                  <a:cubicBezTo>
                    <a:pt x="252145" y="4635181"/>
                    <a:pt x="0" y="4438820"/>
                    <a:pt x="0" y="4196428"/>
                  </a:cubicBezTo>
                  <a:close/>
                </a:path>
              </a:pathLst>
            </a:custGeom>
            <a:solidFill>
              <a:srgbClr val="FFFFFF"/>
            </a:solidFill>
          </p:spPr>
        </p:sp>
        <p:sp>
          <p:nvSpPr>
            <p:cNvPr name="Freeform 26" id="26"/>
            <p:cNvSpPr/>
            <p:nvPr/>
          </p:nvSpPr>
          <p:spPr>
            <a:xfrm flipH="false" flipV="false" rot="0">
              <a:off x="0" y="0"/>
              <a:ext cx="8994859" cy="4661614"/>
            </a:xfrm>
            <a:custGeom>
              <a:avLst/>
              <a:gdLst/>
              <a:ahLst/>
              <a:cxnLst/>
              <a:rect r="r" b="b" t="t" l="l"/>
              <a:pathLst>
                <a:path h="4661614" w="8994859">
                  <a:moveTo>
                    <a:pt x="0" y="452036"/>
                  </a:moveTo>
                  <a:cubicBezTo>
                    <a:pt x="0" y="202410"/>
                    <a:pt x="259725" y="0"/>
                    <a:pt x="579917" y="0"/>
                  </a:cubicBezTo>
                  <a:lnTo>
                    <a:pt x="8414941" y="0"/>
                  </a:lnTo>
                  <a:lnTo>
                    <a:pt x="8414941" y="13152"/>
                  </a:lnTo>
                  <a:lnTo>
                    <a:pt x="8414941" y="0"/>
                  </a:lnTo>
                  <a:cubicBezTo>
                    <a:pt x="8735133" y="0"/>
                    <a:pt x="8994859" y="202410"/>
                    <a:pt x="8994859" y="452036"/>
                  </a:cubicBezTo>
                  <a:lnTo>
                    <a:pt x="8978016" y="452036"/>
                  </a:lnTo>
                  <a:lnTo>
                    <a:pt x="8994859" y="452036"/>
                  </a:lnTo>
                  <a:lnTo>
                    <a:pt x="8994859" y="4209580"/>
                  </a:lnTo>
                  <a:lnTo>
                    <a:pt x="8978016" y="4209580"/>
                  </a:lnTo>
                  <a:lnTo>
                    <a:pt x="8994859" y="4209580"/>
                  </a:lnTo>
                  <a:cubicBezTo>
                    <a:pt x="8994859" y="4459206"/>
                    <a:pt x="8735133" y="4661614"/>
                    <a:pt x="8414941" y="4661614"/>
                  </a:cubicBezTo>
                  <a:lnTo>
                    <a:pt x="8414941" y="4648464"/>
                  </a:lnTo>
                  <a:lnTo>
                    <a:pt x="8414941" y="4661614"/>
                  </a:lnTo>
                  <a:lnTo>
                    <a:pt x="579917" y="4661614"/>
                  </a:lnTo>
                  <a:lnTo>
                    <a:pt x="579917" y="4648464"/>
                  </a:lnTo>
                  <a:lnTo>
                    <a:pt x="579917" y="4661614"/>
                  </a:lnTo>
                  <a:cubicBezTo>
                    <a:pt x="259725" y="4661484"/>
                    <a:pt x="0" y="4459206"/>
                    <a:pt x="0" y="4209580"/>
                  </a:cubicBezTo>
                  <a:lnTo>
                    <a:pt x="0" y="452036"/>
                  </a:lnTo>
                  <a:lnTo>
                    <a:pt x="16843" y="452036"/>
                  </a:lnTo>
                  <a:lnTo>
                    <a:pt x="0" y="452036"/>
                  </a:lnTo>
                  <a:moveTo>
                    <a:pt x="33687" y="452036"/>
                  </a:moveTo>
                  <a:lnTo>
                    <a:pt x="33687" y="4209580"/>
                  </a:lnTo>
                  <a:lnTo>
                    <a:pt x="16843" y="4209580"/>
                  </a:lnTo>
                  <a:lnTo>
                    <a:pt x="33687" y="4209580"/>
                  </a:lnTo>
                  <a:cubicBezTo>
                    <a:pt x="33687" y="4444607"/>
                    <a:pt x="278252" y="4635312"/>
                    <a:pt x="579917" y="4635312"/>
                  </a:cubicBezTo>
                  <a:lnTo>
                    <a:pt x="8414941" y="4635312"/>
                  </a:lnTo>
                  <a:cubicBezTo>
                    <a:pt x="8716606" y="4635312"/>
                    <a:pt x="8961172" y="4444739"/>
                    <a:pt x="8961172" y="4209580"/>
                  </a:cubicBezTo>
                  <a:lnTo>
                    <a:pt x="8961172" y="452036"/>
                  </a:lnTo>
                  <a:cubicBezTo>
                    <a:pt x="8961172" y="216877"/>
                    <a:pt x="8716606" y="26304"/>
                    <a:pt x="8414941" y="26304"/>
                  </a:cubicBezTo>
                  <a:lnTo>
                    <a:pt x="579917" y="26304"/>
                  </a:lnTo>
                  <a:lnTo>
                    <a:pt x="579917" y="13152"/>
                  </a:lnTo>
                  <a:lnTo>
                    <a:pt x="579917" y="26304"/>
                  </a:lnTo>
                  <a:cubicBezTo>
                    <a:pt x="278252" y="26304"/>
                    <a:pt x="33687" y="216877"/>
                    <a:pt x="33687" y="452036"/>
                  </a:cubicBezTo>
                  <a:close/>
                </a:path>
              </a:pathLst>
            </a:custGeom>
            <a:solidFill>
              <a:srgbClr val="BFBFBF"/>
            </a:solidFill>
          </p:spPr>
        </p:sp>
      </p:grpSp>
      <p:grpSp>
        <p:nvGrpSpPr>
          <p:cNvPr name="Group 27" id="27"/>
          <p:cNvGrpSpPr/>
          <p:nvPr/>
        </p:nvGrpSpPr>
        <p:grpSpPr>
          <a:xfrm rot="0">
            <a:off x="9948437" y="5679339"/>
            <a:ext cx="575992" cy="946289"/>
            <a:chOff x="0" y="0"/>
            <a:chExt cx="678132" cy="1114095"/>
          </a:xfrm>
        </p:grpSpPr>
        <p:sp>
          <p:nvSpPr>
            <p:cNvPr name="Freeform 28" id="28"/>
            <p:cNvSpPr/>
            <p:nvPr/>
          </p:nvSpPr>
          <p:spPr>
            <a:xfrm flipH="false" flipV="false" rot="0">
              <a:off x="0" y="0"/>
              <a:ext cx="678114" cy="1114107"/>
            </a:xfrm>
            <a:custGeom>
              <a:avLst/>
              <a:gdLst/>
              <a:ahLst/>
              <a:cxnLst/>
              <a:rect r="r" b="b" t="t" l="l"/>
              <a:pathLst>
                <a:path h="1114107" w="678114">
                  <a:moveTo>
                    <a:pt x="45140" y="0"/>
                  </a:moveTo>
                  <a:lnTo>
                    <a:pt x="632973" y="0"/>
                  </a:lnTo>
                  <a:cubicBezTo>
                    <a:pt x="657902" y="0"/>
                    <a:pt x="678114" y="17950"/>
                    <a:pt x="678114" y="40089"/>
                  </a:cubicBezTo>
                  <a:lnTo>
                    <a:pt x="678114" y="642168"/>
                  </a:lnTo>
                  <a:lnTo>
                    <a:pt x="678114" y="792202"/>
                  </a:lnTo>
                  <a:lnTo>
                    <a:pt x="678114" y="913366"/>
                  </a:lnTo>
                  <a:lnTo>
                    <a:pt x="343268" y="1114107"/>
                  </a:lnTo>
                  <a:lnTo>
                    <a:pt x="0" y="913366"/>
                  </a:lnTo>
                  <a:lnTo>
                    <a:pt x="0" y="792202"/>
                  </a:lnTo>
                  <a:lnTo>
                    <a:pt x="0" y="642168"/>
                  </a:lnTo>
                  <a:lnTo>
                    <a:pt x="0" y="40089"/>
                  </a:lnTo>
                  <a:cubicBezTo>
                    <a:pt x="0" y="17950"/>
                    <a:pt x="20212" y="0"/>
                    <a:pt x="45140" y="0"/>
                  </a:cubicBezTo>
                  <a:close/>
                </a:path>
              </a:pathLst>
            </a:custGeom>
            <a:solidFill>
              <a:srgbClr val="06AB9A"/>
            </a:solidFill>
          </p:spPr>
        </p:sp>
      </p:grpSp>
      <p:sp>
        <p:nvSpPr>
          <p:cNvPr name="TextBox 29" id="29"/>
          <p:cNvSpPr txBox="true"/>
          <p:nvPr/>
        </p:nvSpPr>
        <p:spPr>
          <a:xfrm rot="0">
            <a:off x="1248148" y="2868325"/>
            <a:ext cx="5237566" cy="409911"/>
          </a:xfrm>
          <a:prstGeom prst="rect">
            <a:avLst/>
          </a:prstGeom>
        </p:spPr>
        <p:txBody>
          <a:bodyPr anchor="t" rtlCol="false" tIns="0" lIns="0" bIns="0" rIns="0">
            <a:spAutoFit/>
          </a:bodyPr>
          <a:lstStyle/>
          <a:p>
            <a:pPr algn="l">
              <a:lnSpc>
                <a:spcPts val="3261"/>
              </a:lnSpc>
            </a:pPr>
            <a:r>
              <a:rPr lang="en-US" sz="2718">
                <a:solidFill>
                  <a:srgbClr val="000000"/>
                </a:solidFill>
                <a:latin typeface="Canva Sans Bold"/>
              </a:rPr>
              <a:t>Create an EC2 instance</a:t>
            </a:r>
          </a:p>
        </p:txBody>
      </p:sp>
      <p:sp>
        <p:nvSpPr>
          <p:cNvPr name="TextBox 30" id="30"/>
          <p:cNvSpPr txBox="true"/>
          <p:nvPr/>
        </p:nvSpPr>
        <p:spPr>
          <a:xfrm rot="0">
            <a:off x="1434830" y="3401467"/>
            <a:ext cx="6837609" cy="1779875"/>
          </a:xfrm>
          <a:prstGeom prst="rect">
            <a:avLst/>
          </a:prstGeom>
        </p:spPr>
        <p:txBody>
          <a:bodyPr anchor="t" rtlCol="false" tIns="0" lIns="0" bIns="0" rIns="0">
            <a:spAutoFit/>
          </a:bodyPr>
          <a:lstStyle/>
          <a:p>
            <a:pPr algn="l">
              <a:lnSpc>
                <a:spcPts val="2853"/>
              </a:lnSpc>
            </a:pPr>
            <a:r>
              <a:rPr lang="en-US" sz="2378">
                <a:solidFill>
                  <a:srgbClr val="000000"/>
                </a:solidFill>
                <a:latin typeface="Canva Sans"/>
              </a:rPr>
              <a:t>Creating an EC2 instance on AWS is the first step of deployment in the Cloud. We enter the specifications of the instance and save the .pem (key-pair) file required to access the instance</a:t>
            </a:r>
          </a:p>
        </p:txBody>
      </p:sp>
      <p:sp>
        <p:nvSpPr>
          <p:cNvPr name="TextBox 31" id="31"/>
          <p:cNvSpPr txBox="true"/>
          <p:nvPr/>
        </p:nvSpPr>
        <p:spPr>
          <a:xfrm rot="0">
            <a:off x="9637406" y="2868325"/>
            <a:ext cx="7250687" cy="409911"/>
          </a:xfrm>
          <a:prstGeom prst="rect">
            <a:avLst/>
          </a:prstGeom>
        </p:spPr>
        <p:txBody>
          <a:bodyPr anchor="t" rtlCol="false" tIns="0" lIns="0" bIns="0" rIns="0">
            <a:spAutoFit/>
          </a:bodyPr>
          <a:lstStyle/>
          <a:p>
            <a:pPr algn="l">
              <a:lnSpc>
                <a:spcPts val="3261"/>
              </a:lnSpc>
            </a:pPr>
            <a:r>
              <a:rPr lang="en-US" sz="2718">
                <a:solidFill>
                  <a:srgbClr val="000000"/>
                </a:solidFill>
                <a:latin typeface="Canva Sans Bold"/>
              </a:rPr>
              <a:t>Create a virtual environment</a:t>
            </a:r>
          </a:p>
        </p:txBody>
      </p:sp>
      <p:sp>
        <p:nvSpPr>
          <p:cNvPr name="TextBox 32" id="32"/>
          <p:cNvSpPr txBox="true"/>
          <p:nvPr/>
        </p:nvSpPr>
        <p:spPr>
          <a:xfrm rot="0">
            <a:off x="9680479" y="3401467"/>
            <a:ext cx="6863177" cy="1423900"/>
          </a:xfrm>
          <a:prstGeom prst="rect">
            <a:avLst/>
          </a:prstGeom>
        </p:spPr>
        <p:txBody>
          <a:bodyPr anchor="t" rtlCol="false" tIns="0" lIns="0" bIns="0" rIns="0">
            <a:spAutoFit/>
          </a:bodyPr>
          <a:lstStyle/>
          <a:p>
            <a:pPr algn="l">
              <a:lnSpc>
                <a:spcPts val="2853"/>
              </a:lnSpc>
            </a:pPr>
            <a:r>
              <a:rPr lang="en-US" sz="2378">
                <a:solidFill>
                  <a:srgbClr val="000000"/>
                </a:solidFill>
                <a:latin typeface="Canva Sans"/>
              </a:rPr>
              <a:t>Using the .pem file and SSH command, we access the EC2 instance and create a virtual environment and eventually install all the required libraries and dependencies.</a:t>
            </a:r>
          </a:p>
        </p:txBody>
      </p:sp>
      <p:sp>
        <p:nvSpPr>
          <p:cNvPr name="TextBox 33" id="33"/>
          <p:cNvSpPr txBox="true"/>
          <p:nvPr/>
        </p:nvSpPr>
        <p:spPr>
          <a:xfrm rot="0">
            <a:off x="1246928" y="6572837"/>
            <a:ext cx="6352637" cy="409911"/>
          </a:xfrm>
          <a:prstGeom prst="rect">
            <a:avLst/>
          </a:prstGeom>
        </p:spPr>
        <p:txBody>
          <a:bodyPr anchor="t" rtlCol="false" tIns="0" lIns="0" bIns="0" rIns="0">
            <a:spAutoFit/>
          </a:bodyPr>
          <a:lstStyle/>
          <a:p>
            <a:pPr algn="l">
              <a:lnSpc>
                <a:spcPts val="3261"/>
              </a:lnSpc>
            </a:pPr>
            <a:r>
              <a:rPr lang="en-US" sz="2718">
                <a:solidFill>
                  <a:srgbClr val="000000"/>
                </a:solidFill>
                <a:latin typeface="Canva Sans Bold"/>
              </a:rPr>
              <a:t>Clone the Github Repository</a:t>
            </a:r>
          </a:p>
        </p:txBody>
      </p:sp>
      <p:sp>
        <p:nvSpPr>
          <p:cNvPr name="TextBox 34" id="34"/>
          <p:cNvSpPr txBox="true"/>
          <p:nvPr/>
        </p:nvSpPr>
        <p:spPr>
          <a:xfrm rot="0">
            <a:off x="1248148" y="7094869"/>
            <a:ext cx="6897292" cy="2491824"/>
          </a:xfrm>
          <a:prstGeom prst="rect">
            <a:avLst/>
          </a:prstGeom>
        </p:spPr>
        <p:txBody>
          <a:bodyPr anchor="t" rtlCol="false" tIns="0" lIns="0" bIns="0" rIns="0">
            <a:spAutoFit/>
          </a:bodyPr>
          <a:lstStyle/>
          <a:p>
            <a:pPr algn="l">
              <a:lnSpc>
                <a:spcPts val="2853"/>
              </a:lnSpc>
            </a:pPr>
            <a:r>
              <a:rPr lang="en-US" sz="2378">
                <a:solidFill>
                  <a:srgbClr val="000000"/>
                </a:solidFill>
                <a:latin typeface="Canva Sans"/>
              </a:rPr>
              <a:t>Now, we create and clone our Git with following commands thus, push our code to Github:</a:t>
            </a:r>
          </a:p>
          <a:p>
            <a:pPr algn="l" marL="513467" indent="-256733" lvl="1">
              <a:lnSpc>
                <a:spcPts val="2853"/>
              </a:lnSpc>
              <a:buFont typeface="Arial"/>
              <a:buChar char="•"/>
            </a:pPr>
            <a:r>
              <a:rPr lang="en-US" sz="2378">
                <a:solidFill>
                  <a:srgbClr val="000000"/>
                </a:solidFill>
                <a:latin typeface="Canva Sans"/>
              </a:rPr>
              <a:t>git add {project folder}</a:t>
            </a:r>
          </a:p>
          <a:p>
            <a:pPr algn="l" marL="513467" indent="-256733" lvl="1">
              <a:lnSpc>
                <a:spcPts val="2853"/>
              </a:lnSpc>
              <a:buFont typeface="Arial"/>
              <a:buChar char="•"/>
            </a:pPr>
            <a:r>
              <a:rPr lang="en-US" sz="2378">
                <a:solidFill>
                  <a:srgbClr val="000000"/>
                </a:solidFill>
                <a:latin typeface="Canva Sans"/>
              </a:rPr>
              <a:t>git commit -m "model added"</a:t>
            </a:r>
          </a:p>
          <a:p>
            <a:pPr algn="l" marL="513467" indent="-256733" lvl="1">
              <a:lnSpc>
                <a:spcPts val="2853"/>
              </a:lnSpc>
              <a:buFont typeface="Arial"/>
              <a:buChar char="•"/>
            </a:pPr>
            <a:r>
              <a:rPr lang="en-US" sz="2378">
                <a:solidFill>
                  <a:srgbClr val="000000"/>
                </a:solidFill>
                <a:latin typeface="Canva Sans"/>
              </a:rPr>
              <a:t>git remote add origin{repo clone link}</a:t>
            </a:r>
          </a:p>
          <a:p>
            <a:pPr algn="l" marL="513467" indent="-256733" lvl="1">
              <a:lnSpc>
                <a:spcPts val="2853"/>
              </a:lnSpc>
              <a:buFont typeface="Arial"/>
              <a:buChar char="•"/>
            </a:pPr>
            <a:r>
              <a:rPr lang="en-US" sz="2378">
                <a:solidFill>
                  <a:srgbClr val="000000"/>
                </a:solidFill>
                <a:latin typeface="Canva Sans"/>
              </a:rPr>
              <a:t>git push -u origin master</a:t>
            </a:r>
          </a:p>
        </p:txBody>
      </p:sp>
      <p:sp>
        <p:nvSpPr>
          <p:cNvPr name="TextBox 35" id="35"/>
          <p:cNvSpPr txBox="true"/>
          <p:nvPr/>
        </p:nvSpPr>
        <p:spPr>
          <a:xfrm rot="0">
            <a:off x="9752432" y="6744287"/>
            <a:ext cx="5804817" cy="409911"/>
          </a:xfrm>
          <a:prstGeom prst="rect">
            <a:avLst/>
          </a:prstGeom>
        </p:spPr>
        <p:txBody>
          <a:bodyPr anchor="t" rtlCol="false" tIns="0" lIns="0" bIns="0" rIns="0">
            <a:spAutoFit/>
          </a:bodyPr>
          <a:lstStyle/>
          <a:p>
            <a:pPr algn="l">
              <a:lnSpc>
                <a:spcPts val="3261"/>
              </a:lnSpc>
            </a:pPr>
            <a:r>
              <a:rPr lang="en-US" sz="2718">
                <a:solidFill>
                  <a:srgbClr val="000000"/>
                </a:solidFill>
                <a:latin typeface="Canva Sans Bold"/>
              </a:rPr>
              <a:t>Checking the performance</a:t>
            </a:r>
          </a:p>
        </p:txBody>
      </p:sp>
      <p:sp>
        <p:nvSpPr>
          <p:cNvPr name="TextBox 36" id="36"/>
          <p:cNvSpPr txBox="true"/>
          <p:nvPr/>
        </p:nvSpPr>
        <p:spPr>
          <a:xfrm rot="0">
            <a:off x="9752432" y="7272856"/>
            <a:ext cx="6863173" cy="1779875"/>
          </a:xfrm>
          <a:prstGeom prst="rect">
            <a:avLst/>
          </a:prstGeom>
        </p:spPr>
        <p:txBody>
          <a:bodyPr anchor="t" rtlCol="false" tIns="0" lIns="0" bIns="0" rIns="0">
            <a:spAutoFit/>
          </a:bodyPr>
          <a:lstStyle/>
          <a:p>
            <a:pPr algn="l">
              <a:lnSpc>
                <a:spcPts val="2853"/>
              </a:lnSpc>
            </a:pPr>
            <a:r>
              <a:rPr lang="en-US" sz="2378">
                <a:solidFill>
                  <a:srgbClr val="000000"/>
                </a:solidFill>
                <a:latin typeface="Canva Sans"/>
              </a:rPr>
              <a:t>Finally, we run the Chatroom py file and open the UI. To check whether the working is fine, we upload a simple PDF file and enter related query, to which we get pretty accurate and satisfactory results, meaning success.</a:t>
            </a:r>
          </a:p>
        </p:txBody>
      </p:sp>
      <p:sp>
        <p:nvSpPr>
          <p:cNvPr name="TextBox 37" id="37"/>
          <p:cNvSpPr txBox="true"/>
          <p:nvPr/>
        </p:nvSpPr>
        <p:spPr>
          <a:xfrm rot="0">
            <a:off x="1681769" y="2074146"/>
            <a:ext cx="187404" cy="481331"/>
          </a:xfrm>
          <a:prstGeom prst="rect">
            <a:avLst/>
          </a:prstGeom>
        </p:spPr>
        <p:txBody>
          <a:bodyPr anchor="t" rtlCol="false" tIns="0" lIns="0" bIns="0" rIns="0">
            <a:spAutoFit/>
          </a:bodyPr>
          <a:lstStyle/>
          <a:p>
            <a:pPr algn="ctr">
              <a:lnSpc>
                <a:spcPts val="3919"/>
              </a:lnSpc>
            </a:pPr>
            <a:r>
              <a:rPr lang="en-US" sz="2799">
                <a:solidFill>
                  <a:srgbClr val="FFFFFF"/>
                </a:solidFill>
                <a:latin typeface="Canva Sans Bold"/>
              </a:rPr>
              <a:t>1</a:t>
            </a:r>
          </a:p>
        </p:txBody>
      </p:sp>
      <p:sp>
        <p:nvSpPr>
          <p:cNvPr name="TextBox 38" id="38"/>
          <p:cNvSpPr txBox="true"/>
          <p:nvPr/>
        </p:nvSpPr>
        <p:spPr>
          <a:xfrm rot="0">
            <a:off x="10130189" y="2074146"/>
            <a:ext cx="212488" cy="481331"/>
          </a:xfrm>
          <a:prstGeom prst="rect">
            <a:avLst/>
          </a:prstGeom>
        </p:spPr>
        <p:txBody>
          <a:bodyPr anchor="t" rtlCol="false" tIns="0" lIns="0" bIns="0" rIns="0">
            <a:spAutoFit/>
          </a:bodyPr>
          <a:lstStyle/>
          <a:p>
            <a:pPr algn="ctr">
              <a:lnSpc>
                <a:spcPts val="3919"/>
              </a:lnSpc>
            </a:pPr>
            <a:r>
              <a:rPr lang="en-US" sz="2799">
                <a:solidFill>
                  <a:srgbClr val="FFFFFF"/>
                </a:solidFill>
                <a:latin typeface="Canva Sans Bold"/>
              </a:rPr>
              <a:t>2</a:t>
            </a:r>
          </a:p>
        </p:txBody>
      </p:sp>
      <p:sp>
        <p:nvSpPr>
          <p:cNvPr name="TextBox 39" id="39"/>
          <p:cNvSpPr txBox="true"/>
          <p:nvPr/>
        </p:nvSpPr>
        <p:spPr>
          <a:xfrm rot="0">
            <a:off x="1666247" y="5783231"/>
            <a:ext cx="210145" cy="481331"/>
          </a:xfrm>
          <a:prstGeom prst="rect">
            <a:avLst/>
          </a:prstGeom>
        </p:spPr>
        <p:txBody>
          <a:bodyPr anchor="t" rtlCol="false" tIns="0" lIns="0" bIns="0" rIns="0">
            <a:spAutoFit/>
          </a:bodyPr>
          <a:lstStyle/>
          <a:p>
            <a:pPr algn="ctr">
              <a:lnSpc>
                <a:spcPts val="3919"/>
              </a:lnSpc>
            </a:pPr>
            <a:r>
              <a:rPr lang="en-US" sz="2799">
                <a:solidFill>
                  <a:srgbClr val="FFFFFF"/>
                </a:solidFill>
                <a:latin typeface="Canva Sans Bold"/>
              </a:rPr>
              <a:t>3</a:t>
            </a:r>
          </a:p>
        </p:txBody>
      </p:sp>
      <p:sp>
        <p:nvSpPr>
          <p:cNvPr name="TextBox 40" id="40"/>
          <p:cNvSpPr txBox="true"/>
          <p:nvPr/>
        </p:nvSpPr>
        <p:spPr>
          <a:xfrm rot="0">
            <a:off x="10105415" y="5784114"/>
            <a:ext cx="237262" cy="481331"/>
          </a:xfrm>
          <a:prstGeom prst="rect">
            <a:avLst/>
          </a:prstGeom>
        </p:spPr>
        <p:txBody>
          <a:bodyPr anchor="t" rtlCol="false" tIns="0" lIns="0" bIns="0" rIns="0">
            <a:spAutoFit/>
          </a:bodyPr>
          <a:lstStyle/>
          <a:p>
            <a:pPr algn="ctr">
              <a:lnSpc>
                <a:spcPts val="3919"/>
              </a:lnSpc>
            </a:pPr>
            <a:r>
              <a:rPr lang="en-US" sz="2799">
                <a:solidFill>
                  <a:srgbClr val="FFFFFF"/>
                </a:solidFill>
                <a:latin typeface="Canva Sans Bold"/>
              </a:rPr>
              <a:t>4</a:t>
            </a:r>
          </a:p>
        </p:txBody>
      </p:sp>
      <p:sp>
        <p:nvSpPr>
          <p:cNvPr name="TextBox 41" id="41"/>
          <p:cNvSpPr txBox="true"/>
          <p:nvPr/>
        </p:nvSpPr>
        <p:spPr>
          <a:xfrm rot="0">
            <a:off x="1016228" y="768834"/>
            <a:ext cx="16334482" cy="887095"/>
          </a:xfrm>
          <a:prstGeom prst="rect">
            <a:avLst/>
          </a:prstGeom>
        </p:spPr>
        <p:txBody>
          <a:bodyPr anchor="t" rtlCol="false" tIns="0" lIns="0" bIns="0" rIns="0">
            <a:spAutoFit/>
          </a:bodyPr>
          <a:lstStyle/>
          <a:p>
            <a:pPr algn="ctr">
              <a:lnSpc>
                <a:spcPts val="7279"/>
              </a:lnSpc>
            </a:pPr>
            <a:r>
              <a:rPr lang="en-US" sz="5199">
                <a:solidFill>
                  <a:srgbClr val="047C70"/>
                </a:solidFill>
                <a:latin typeface="Canva Sans Bold"/>
              </a:rPr>
              <a:t>Steps to Deploy our Chatbot on AWS EC2 Instance: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779142" y="2504489"/>
            <a:ext cx="5480158" cy="5278021"/>
          </a:xfrm>
          <a:custGeom>
            <a:avLst/>
            <a:gdLst/>
            <a:ahLst/>
            <a:cxnLst/>
            <a:rect r="r" b="b" t="t" l="l"/>
            <a:pathLst>
              <a:path h="5278021" w="5480158">
                <a:moveTo>
                  <a:pt x="0" y="0"/>
                </a:moveTo>
                <a:lnTo>
                  <a:pt x="5480158" y="0"/>
                </a:lnTo>
                <a:lnTo>
                  <a:pt x="5480158" y="5278022"/>
                </a:lnTo>
                <a:lnTo>
                  <a:pt x="0" y="5278022"/>
                </a:lnTo>
                <a:lnTo>
                  <a:pt x="0" y="0"/>
                </a:lnTo>
                <a:close/>
              </a:path>
            </a:pathLst>
          </a:custGeom>
          <a:blipFill>
            <a:blip r:embed="rId2"/>
            <a:stretch>
              <a:fillRect l="0" t="0" r="0" b="0"/>
            </a:stretch>
          </a:blipFill>
        </p:spPr>
      </p:sp>
      <p:grpSp>
        <p:nvGrpSpPr>
          <p:cNvPr name="Group 3" id="3"/>
          <p:cNvGrpSpPr/>
          <p:nvPr/>
        </p:nvGrpSpPr>
        <p:grpSpPr>
          <a:xfrm rot="2770384">
            <a:off x="-1869248" y="-1403013"/>
            <a:ext cx="7141516" cy="10689084"/>
            <a:chOff x="0" y="0"/>
            <a:chExt cx="9522022" cy="14252112"/>
          </a:xfrm>
        </p:grpSpPr>
        <p:sp>
          <p:nvSpPr>
            <p:cNvPr name="Freeform 4" id="4"/>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sp>
        <p:nvSpPr>
          <p:cNvPr name="Freeform 5" id="5"/>
          <p:cNvSpPr/>
          <p:nvPr/>
        </p:nvSpPr>
        <p:spPr>
          <a:xfrm flipH="false" flipV="false" rot="0">
            <a:off x="1028700" y="3929463"/>
            <a:ext cx="10359781" cy="2428074"/>
          </a:xfrm>
          <a:custGeom>
            <a:avLst/>
            <a:gdLst/>
            <a:ahLst/>
            <a:cxnLst/>
            <a:rect r="r" b="b" t="t" l="l"/>
            <a:pathLst>
              <a:path h="2428074" w="10359781">
                <a:moveTo>
                  <a:pt x="0" y="0"/>
                </a:moveTo>
                <a:lnTo>
                  <a:pt x="10359781" y="0"/>
                </a:lnTo>
                <a:lnTo>
                  <a:pt x="10359781" y="2428074"/>
                </a:lnTo>
                <a:lnTo>
                  <a:pt x="0" y="2428074"/>
                </a:lnTo>
                <a:lnTo>
                  <a:pt x="0" y="0"/>
                </a:lnTo>
                <a:close/>
              </a:path>
            </a:pathLst>
          </a:custGeom>
          <a:blipFill>
            <a:blip r:embed="rId3"/>
            <a:stretch>
              <a:fillRect l="0" t="0" r="-251" b="-5369"/>
            </a:stretch>
          </a:blipFill>
        </p:spPr>
      </p:sp>
      <p:grpSp>
        <p:nvGrpSpPr>
          <p:cNvPr name="Group 6" id="6"/>
          <p:cNvGrpSpPr/>
          <p:nvPr/>
        </p:nvGrpSpPr>
        <p:grpSpPr>
          <a:xfrm rot="2770384">
            <a:off x="11658653" y="6467025"/>
            <a:ext cx="7141516" cy="10689084"/>
            <a:chOff x="0" y="0"/>
            <a:chExt cx="9522022" cy="14252112"/>
          </a:xfrm>
        </p:grpSpPr>
        <p:sp>
          <p:nvSpPr>
            <p:cNvPr name="Freeform 7" id="7"/>
            <p:cNvSpPr/>
            <p:nvPr/>
          </p:nvSpPr>
          <p:spPr>
            <a:xfrm flipH="false" flipV="false" rot="0">
              <a:off x="0" y="0"/>
              <a:ext cx="9522078" cy="14252067"/>
            </a:xfrm>
            <a:custGeom>
              <a:avLst/>
              <a:gdLst/>
              <a:ahLst/>
              <a:cxnLst/>
              <a:rect r="r" b="b" t="t" l="l"/>
              <a:pathLst>
                <a:path h="14252067" w="9522078">
                  <a:moveTo>
                    <a:pt x="0" y="5112258"/>
                  </a:moveTo>
                  <a:lnTo>
                    <a:pt x="4907026" y="0"/>
                  </a:lnTo>
                  <a:lnTo>
                    <a:pt x="8454771" y="0"/>
                  </a:lnTo>
                  <a:cubicBezTo>
                    <a:pt x="9044177" y="0"/>
                    <a:pt x="9522078" y="477774"/>
                    <a:pt x="9522078" y="1067308"/>
                  </a:cubicBezTo>
                  <a:lnTo>
                    <a:pt x="9522078" y="14252067"/>
                  </a:lnTo>
                  <a:close/>
                </a:path>
              </a:pathLst>
            </a:custGeom>
            <a:solidFill>
              <a:srgbClr val="06AB9A">
                <a:alpha val="29412"/>
              </a:srgbClr>
            </a:solidFill>
          </p:spPr>
        </p:sp>
      </p:grpSp>
      <p:sp>
        <p:nvSpPr>
          <p:cNvPr name="TextBox 8" id="8"/>
          <p:cNvSpPr txBox="true"/>
          <p:nvPr/>
        </p:nvSpPr>
        <p:spPr>
          <a:xfrm rot="0">
            <a:off x="1028700" y="895350"/>
            <a:ext cx="10036660" cy="1226820"/>
          </a:xfrm>
          <a:prstGeom prst="rect">
            <a:avLst/>
          </a:prstGeom>
        </p:spPr>
        <p:txBody>
          <a:bodyPr anchor="t" rtlCol="false" tIns="0" lIns="0" bIns="0" rIns="0">
            <a:spAutoFit/>
          </a:bodyPr>
          <a:lstStyle/>
          <a:p>
            <a:pPr algn="l">
              <a:lnSpc>
                <a:spcPts val="10080"/>
              </a:lnSpc>
            </a:pPr>
            <a:r>
              <a:rPr lang="en-US" sz="7200">
                <a:solidFill>
                  <a:srgbClr val="047C70"/>
                </a:solidFill>
                <a:latin typeface="Canva Sans Bold"/>
              </a:rPr>
              <a:t>Unveiling our Chatbot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DAGEMaA9VvU</dc:identifier>
  <dcterms:modified xsi:type="dcterms:W3CDTF">2011-08-01T06:04:30Z</dcterms:modified>
  <cp:revision>1</cp:revision>
  <dc:title>Cloud Computing .pptx</dc:title>
</cp:coreProperties>
</file>

<file path=docProps/thumbnail.jpeg>
</file>